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7" r:id="rId1"/>
  </p:sldMasterIdLst>
  <p:notesMasterIdLst>
    <p:notesMasterId r:id="rId98"/>
  </p:notesMasterIdLst>
  <p:sldIdLst>
    <p:sldId id="369" r:id="rId2"/>
    <p:sldId id="308" r:id="rId3"/>
    <p:sldId id="259" r:id="rId4"/>
    <p:sldId id="257" r:id="rId5"/>
    <p:sldId id="261" r:id="rId6"/>
    <p:sldId id="293" r:id="rId7"/>
    <p:sldId id="291" r:id="rId8"/>
    <p:sldId id="303" r:id="rId9"/>
    <p:sldId id="310" r:id="rId10"/>
    <p:sldId id="262" r:id="rId11"/>
    <p:sldId id="304" r:id="rId12"/>
    <p:sldId id="305" r:id="rId13"/>
    <p:sldId id="263" r:id="rId14"/>
    <p:sldId id="285" r:id="rId15"/>
    <p:sldId id="286" r:id="rId16"/>
    <p:sldId id="302" r:id="rId17"/>
    <p:sldId id="294" r:id="rId18"/>
    <p:sldId id="307" r:id="rId19"/>
    <p:sldId id="287" r:id="rId20"/>
    <p:sldId id="264" r:id="rId21"/>
    <p:sldId id="295" r:id="rId22"/>
    <p:sldId id="296" r:id="rId23"/>
    <p:sldId id="297" r:id="rId24"/>
    <p:sldId id="298" r:id="rId25"/>
    <p:sldId id="299" r:id="rId26"/>
    <p:sldId id="300" r:id="rId27"/>
    <p:sldId id="301" r:id="rId28"/>
    <p:sldId id="265" r:id="rId29"/>
    <p:sldId id="267" r:id="rId30"/>
    <p:sldId id="269" r:id="rId31"/>
    <p:sldId id="270" r:id="rId32"/>
    <p:sldId id="271" r:id="rId33"/>
    <p:sldId id="272" r:id="rId34"/>
    <p:sldId id="273" r:id="rId35"/>
    <p:sldId id="274" r:id="rId36"/>
    <p:sldId id="275" r:id="rId37"/>
    <p:sldId id="276" r:id="rId38"/>
    <p:sldId id="277" r:id="rId39"/>
    <p:sldId id="311" r:id="rId40"/>
    <p:sldId id="312" r:id="rId41"/>
    <p:sldId id="313" r:id="rId42"/>
    <p:sldId id="314" r:id="rId43"/>
    <p:sldId id="282" r:id="rId44"/>
    <p:sldId id="284" r:id="rId45"/>
    <p:sldId id="315" r:id="rId46"/>
    <p:sldId id="316" r:id="rId47"/>
    <p:sldId id="317" r:id="rId48"/>
    <p:sldId id="318" r:id="rId49"/>
    <p:sldId id="319" r:id="rId50"/>
    <p:sldId id="320" r:id="rId51"/>
    <p:sldId id="321" r:id="rId52"/>
    <p:sldId id="322" r:id="rId53"/>
    <p:sldId id="323" r:id="rId54"/>
    <p:sldId id="324" r:id="rId55"/>
    <p:sldId id="325" r:id="rId56"/>
    <p:sldId id="326" r:id="rId57"/>
    <p:sldId id="327" r:id="rId58"/>
    <p:sldId id="328" r:id="rId59"/>
    <p:sldId id="329" r:id="rId60"/>
    <p:sldId id="330" r:id="rId61"/>
    <p:sldId id="331" r:id="rId62"/>
    <p:sldId id="332" r:id="rId63"/>
    <p:sldId id="333" r:id="rId64"/>
    <p:sldId id="368" r:id="rId65"/>
    <p:sldId id="334" r:id="rId66"/>
    <p:sldId id="335" r:id="rId67"/>
    <p:sldId id="336" r:id="rId68"/>
    <p:sldId id="337" r:id="rId69"/>
    <p:sldId id="338" r:id="rId70"/>
    <p:sldId id="339" r:id="rId71"/>
    <p:sldId id="340" r:id="rId72"/>
    <p:sldId id="341" r:id="rId73"/>
    <p:sldId id="342" r:id="rId74"/>
    <p:sldId id="343" r:id="rId75"/>
    <p:sldId id="344" r:id="rId76"/>
    <p:sldId id="345" r:id="rId77"/>
    <p:sldId id="346" r:id="rId78"/>
    <p:sldId id="347" r:id="rId79"/>
    <p:sldId id="348" r:id="rId80"/>
    <p:sldId id="349" r:id="rId81"/>
    <p:sldId id="350" r:id="rId82"/>
    <p:sldId id="351" r:id="rId83"/>
    <p:sldId id="352" r:id="rId84"/>
    <p:sldId id="353" r:id="rId85"/>
    <p:sldId id="354" r:id="rId86"/>
    <p:sldId id="355" r:id="rId87"/>
    <p:sldId id="371" r:id="rId88"/>
    <p:sldId id="372" r:id="rId89"/>
    <p:sldId id="373" r:id="rId90"/>
    <p:sldId id="374" r:id="rId91"/>
    <p:sldId id="375" r:id="rId92"/>
    <p:sldId id="376" r:id="rId93"/>
    <p:sldId id="377" r:id="rId94"/>
    <p:sldId id="378" r:id="rId95"/>
    <p:sldId id="379" r:id="rId96"/>
    <p:sldId id="380" r:id="rId9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431" autoAdjust="0"/>
    <p:restoredTop sz="94643" autoAdjust="0"/>
  </p:normalViewPr>
  <p:slideViewPr>
    <p:cSldViewPr>
      <p:cViewPr varScale="1">
        <p:scale>
          <a:sx n="83" d="100"/>
          <a:sy n="83" d="100"/>
        </p:scale>
        <p:origin x="-504"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01" Type="http://schemas.openxmlformats.org/officeDocument/2006/relationships/viewProps" Target="viewProps.xml"/><Relationship Id="rId102" Type="http://schemas.openxmlformats.org/officeDocument/2006/relationships/theme" Target="theme/theme1.xml"/><Relationship Id="rId103"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notesMaster" Target="notesMasters/notesMaster1.xml"/><Relationship Id="rId99" Type="http://schemas.openxmlformats.org/officeDocument/2006/relationships/printerSettings" Target="printerSettings/printerSettings1.bin"/><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00" Type="http://schemas.openxmlformats.org/officeDocument/2006/relationships/presProps" Target="presProps.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694BCF-3A42-E842-AA08-15514C87203C}" type="datetimeFigureOut">
              <a:rPr lang="en-US" smtClean="0"/>
              <a:t>20/09/2017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BC8A5C-EF32-164F-AA98-28BF47C91A4F}" type="slidenum">
              <a:rPr lang="en-US" smtClean="0"/>
              <a:t>‹#›</a:t>
            </a:fld>
            <a:endParaRPr lang="en-US"/>
          </a:p>
        </p:txBody>
      </p:sp>
    </p:spTree>
    <p:extLst>
      <p:ext uri="{BB962C8B-B14F-4D97-AF65-F5344CB8AC3E}">
        <p14:creationId xmlns:p14="http://schemas.microsoft.com/office/powerpoint/2010/main" val="189822074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DAF1F70-764D-4DA6-86D8-43711A502D05}" type="slidenum">
              <a:rPr lang="en-GB" smtClean="0"/>
              <a:t>73</a:t>
            </a:fld>
            <a:endParaRPr lang="en-GB"/>
          </a:p>
        </p:txBody>
      </p:sp>
    </p:spTree>
    <p:extLst>
      <p:ext uri="{BB962C8B-B14F-4D97-AF65-F5344CB8AC3E}">
        <p14:creationId xmlns:p14="http://schemas.microsoft.com/office/powerpoint/2010/main" val="29700523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DAF1F70-764D-4DA6-86D8-43711A502D05}" type="slidenum">
              <a:rPr lang="en-GB" smtClean="0"/>
              <a:t>83</a:t>
            </a:fld>
            <a:endParaRPr lang="en-GB"/>
          </a:p>
        </p:txBody>
      </p:sp>
    </p:spTree>
    <p:extLst>
      <p:ext uri="{BB962C8B-B14F-4D97-AF65-F5344CB8AC3E}">
        <p14:creationId xmlns:p14="http://schemas.microsoft.com/office/powerpoint/2010/main" val="7982751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DAF1F70-764D-4DA6-86D8-43711A502D05}" type="slidenum">
              <a:rPr lang="en-GB" smtClean="0"/>
              <a:t>84</a:t>
            </a:fld>
            <a:endParaRPr lang="en-GB"/>
          </a:p>
        </p:txBody>
      </p:sp>
    </p:spTree>
    <p:extLst>
      <p:ext uri="{BB962C8B-B14F-4D97-AF65-F5344CB8AC3E}">
        <p14:creationId xmlns:p14="http://schemas.microsoft.com/office/powerpoint/2010/main" val="5541523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DAF1F70-764D-4DA6-86D8-43711A502D05}" type="slidenum">
              <a:rPr lang="en-GB" smtClean="0"/>
              <a:t>85</a:t>
            </a:fld>
            <a:endParaRPr lang="en-GB"/>
          </a:p>
        </p:txBody>
      </p:sp>
    </p:spTree>
    <p:extLst>
      <p:ext uri="{BB962C8B-B14F-4D97-AF65-F5344CB8AC3E}">
        <p14:creationId xmlns:p14="http://schemas.microsoft.com/office/powerpoint/2010/main" val="9800706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DAF1F70-764D-4DA6-86D8-43711A502D05}" type="slidenum">
              <a:rPr lang="en-GB" smtClean="0"/>
              <a:t>86</a:t>
            </a:fld>
            <a:endParaRPr lang="en-GB"/>
          </a:p>
        </p:txBody>
      </p:sp>
    </p:spTree>
    <p:extLst>
      <p:ext uri="{BB962C8B-B14F-4D97-AF65-F5344CB8AC3E}">
        <p14:creationId xmlns:p14="http://schemas.microsoft.com/office/powerpoint/2010/main" val="9800706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DAF1F70-764D-4DA6-86D8-43711A502D05}" type="slidenum">
              <a:rPr lang="en-GB" smtClean="0"/>
              <a:t>87</a:t>
            </a:fld>
            <a:endParaRPr lang="en-GB"/>
          </a:p>
        </p:txBody>
      </p:sp>
    </p:spTree>
    <p:extLst>
      <p:ext uri="{BB962C8B-B14F-4D97-AF65-F5344CB8AC3E}">
        <p14:creationId xmlns:p14="http://schemas.microsoft.com/office/powerpoint/2010/main" val="19810122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DAF1F70-764D-4DA6-86D8-43711A502D05}" type="slidenum">
              <a:rPr lang="en-GB" smtClean="0"/>
              <a:t>88</a:t>
            </a:fld>
            <a:endParaRPr lang="en-GB"/>
          </a:p>
        </p:txBody>
      </p:sp>
    </p:spTree>
    <p:extLst>
      <p:ext uri="{BB962C8B-B14F-4D97-AF65-F5344CB8AC3E}">
        <p14:creationId xmlns:p14="http://schemas.microsoft.com/office/powerpoint/2010/main" val="12791501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DAF1F70-764D-4DA6-86D8-43711A502D05}" type="slidenum">
              <a:rPr lang="en-GB" smtClean="0"/>
              <a:t>89</a:t>
            </a:fld>
            <a:endParaRPr lang="en-GB"/>
          </a:p>
        </p:txBody>
      </p:sp>
    </p:spTree>
    <p:extLst>
      <p:ext uri="{BB962C8B-B14F-4D97-AF65-F5344CB8AC3E}">
        <p14:creationId xmlns:p14="http://schemas.microsoft.com/office/powerpoint/2010/main" val="12111229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DAF1F70-764D-4DA6-86D8-43711A502D05}" type="slidenum">
              <a:rPr lang="en-GB" smtClean="0"/>
              <a:t>90</a:t>
            </a:fld>
            <a:endParaRPr lang="en-GB"/>
          </a:p>
        </p:txBody>
      </p:sp>
    </p:spTree>
    <p:extLst>
      <p:ext uri="{BB962C8B-B14F-4D97-AF65-F5344CB8AC3E}">
        <p14:creationId xmlns:p14="http://schemas.microsoft.com/office/powerpoint/2010/main" val="20073712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DAF1F70-764D-4DA6-86D8-43711A502D05}" type="slidenum">
              <a:rPr lang="en-GB" smtClean="0"/>
              <a:t>91</a:t>
            </a:fld>
            <a:endParaRPr lang="en-GB"/>
          </a:p>
        </p:txBody>
      </p:sp>
    </p:spTree>
    <p:extLst>
      <p:ext uri="{BB962C8B-B14F-4D97-AF65-F5344CB8AC3E}">
        <p14:creationId xmlns:p14="http://schemas.microsoft.com/office/powerpoint/2010/main" val="12345088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DAF1F70-764D-4DA6-86D8-43711A502D05}" type="slidenum">
              <a:rPr lang="en-GB" smtClean="0"/>
              <a:t>92</a:t>
            </a:fld>
            <a:endParaRPr lang="en-GB"/>
          </a:p>
        </p:txBody>
      </p:sp>
    </p:spTree>
    <p:extLst>
      <p:ext uri="{BB962C8B-B14F-4D97-AF65-F5344CB8AC3E}">
        <p14:creationId xmlns:p14="http://schemas.microsoft.com/office/powerpoint/2010/main" val="19059812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DAF1F70-764D-4DA6-86D8-43711A502D05}" type="slidenum">
              <a:rPr lang="en-GB" smtClean="0"/>
              <a:t>74</a:t>
            </a:fld>
            <a:endParaRPr lang="en-GB"/>
          </a:p>
        </p:txBody>
      </p:sp>
    </p:spTree>
    <p:extLst>
      <p:ext uri="{BB962C8B-B14F-4D97-AF65-F5344CB8AC3E}">
        <p14:creationId xmlns:p14="http://schemas.microsoft.com/office/powerpoint/2010/main" val="9262490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DAF1F70-764D-4DA6-86D8-43711A502D05}" type="slidenum">
              <a:rPr lang="en-GB" smtClean="0"/>
              <a:t>93</a:t>
            </a:fld>
            <a:endParaRPr lang="en-GB"/>
          </a:p>
        </p:txBody>
      </p:sp>
    </p:spTree>
    <p:extLst>
      <p:ext uri="{BB962C8B-B14F-4D97-AF65-F5344CB8AC3E}">
        <p14:creationId xmlns:p14="http://schemas.microsoft.com/office/powerpoint/2010/main" val="10730266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DAF1F70-764D-4DA6-86D8-43711A502D05}" type="slidenum">
              <a:rPr lang="en-GB" smtClean="0"/>
              <a:t>94</a:t>
            </a:fld>
            <a:endParaRPr lang="en-GB"/>
          </a:p>
        </p:txBody>
      </p:sp>
    </p:spTree>
    <p:extLst>
      <p:ext uri="{BB962C8B-B14F-4D97-AF65-F5344CB8AC3E}">
        <p14:creationId xmlns:p14="http://schemas.microsoft.com/office/powerpoint/2010/main" val="10746403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DAF1F70-764D-4DA6-86D8-43711A502D05}" type="slidenum">
              <a:rPr lang="en-GB" smtClean="0"/>
              <a:t>76</a:t>
            </a:fld>
            <a:endParaRPr lang="en-GB"/>
          </a:p>
        </p:txBody>
      </p:sp>
    </p:spTree>
    <p:extLst>
      <p:ext uri="{BB962C8B-B14F-4D97-AF65-F5344CB8AC3E}">
        <p14:creationId xmlns:p14="http://schemas.microsoft.com/office/powerpoint/2010/main" val="9654329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DAF1F70-764D-4DA6-86D8-43711A502D05}" type="slidenum">
              <a:rPr lang="en-GB" smtClean="0"/>
              <a:t>77</a:t>
            </a:fld>
            <a:endParaRPr lang="en-GB"/>
          </a:p>
        </p:txBody>
      </p:sp>
    </p:spTree>
    <p:extLst>
      <p:ext uri="{BB962C8B-B14F-4D97-AF65-F5344CB8AC3E}">
        <p14:creationId xmlns:p14="http://schemas.microsoft.com/office/powerpoint/2010/main" val="34791027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DAF1F70-764D-4DA6-86D8-43711A502D05}" type="slidenum">
              <a:rPr lang="en-GB" smtClean="0"/>
              <a:t>78</a:t>
            </a:fld>
            <a:endParaRPr lang="en-GB"/>
          </a:p>
        </p:txBody>
      </p:sp>
    </p:spTree>
    <p:extLst>
      <p:ext uri="{BB962C8B-B14F-4D97-AF65-F5344CB8AC3E}">
        <p14:creationId xmlns:p14="http://schemas.microsoft.com/office/powerpoint/2010/main" val="21181458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DAF1F70-764D-4DA6-86D8-43711A502D05}" type="slidenum">
              <a:rPr lang="en-GB" smtClean="0"/>
              <a:t>79</a:t>
            </a:fld>
            <a:endParaRPr lang="en-GB"/>
          </a:p>
        </p:txBody>
      </p:sp>
    </p:spTree>
    <p:extLst>
      <p:ext uri="{BB962C8B-B14F-4D97-AF65-F5344CB8AC3E}">
        <p14:creationId xmlns:p14="http://schemas.microsoft.com/office/powerpoint/2010/main" val="936171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DAF1F70-764D-4DA6-86D8-43711A502D05}" type="slidenum">
              <a:rPr lang="en-GB" smtClean="0"/>
              <a:t>80</a:t>
            </a:fld>
            <a:endParaRPr lang="en-GB"/>
          </a:p>
        </p:txBody>
      </p:sp>
    </p:spTree>
    <p:extLst>
      <p:ext uri="{BB962C8B-B14F-4D97-AF65-F5344CB8AC3E}">
        <p14:creationId xmlns:p14="http://schemas.microsoft.com/office/powerpoint/2010/main" val="42720848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DAF1F70-764D-4DA6-86D8-43711A502D05}" type="slidenum">
              <a:rPr lang="en-GB" smtClean="0"/>
              <a:t>81</a:t>
            </a:fld>
            <a:endParaRPr lang="en-GB"/>
          </a:p>
        </p:txBody>
      </p:sp>
    </p:spTree>
    <p:extLst>
      <p:ext uri="{BB962C8B-B14F-4D97-AF65-F5344CB8AC3E}">
        <p14:creationId xmlns:p14="http://schemas.microsoft.com/office/powerpoint/2010/main" val="8235382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DAF1F70-764D-4DA6-86D8-43711A502D05}" type="slidenum">
              <a:rPr lang="en-GB" smtClean="0"/>
              <a:t>82</a:t>
            </a:fld>
            <a:endParaRPr lang="en-GB"/>
          </a:p>
        </p:txBody>
      </p:sp>
    </p:spTree>
    <p:extLst>
      <p:ext uri="{BB962C8B-B14F-4D97-AF65-F5344CB8AC3E}">
        <p14:creationId xmlns:p14="http://schemas.microsoft.com/office/powerpoint/2010/main" val="7982751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497C0366-B2F9-4336-8858-337B21D1AF33}" type="datetimeFigureOut">
              <a:rPr lang="en-US" smtClean="0"/>
              <a:pPr/>
              <a:t>20/09/2017</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2D57B0AA-AC8E-4463-ADAC-E87D09B82E4F}" type="slidenum">
              <a:rPr lang="en-US" smtClean="0"/>
              <a:t>‹#›</a:t>
            </a:fld>
            <a:endParaRPr lang="en-US"/>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de-DE"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lang="en-US"/>
          </a:p>
        </p:txBody>
      </p:sp>
      <p:sp>
        <p:nvSpPr>
          <p:cNvPr id="4" name="Date Placeholder 3"/>
          <p:cNvSpPr>
            <a:spLocks noGrp="1"/>
          </p:cNvSpPr>
          <p:nvPr>
            <p:ph type="dt" sz="half" idx="10"/>
          </p:nvPr>
        </p:nvSpPr>
        <p:spPr/>
        <p:txBody>
          <a:bodyPr/>
          <a:lstStyle/>
          <a:p>
            <a:fld id="{497C0366-B2F9-4336-8858-337B21D1AF33}" type="datetimeFigureOut">
              <a:rPr lang="en-US" smtClean="0"/>
              <a:pPr/>
              <a:t>20/09/2017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E3A7127-0603-4CE4-9237-87A3BDA44DEE}" type="slidenum">
              <a:rPr lang="en-US" smtClean="0"/>
              <a:pPr/>
              <a:t>‹#›</a:t>
            </a:fld>
            <a:endParaRPr lang="en-US" dirty="0"/>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de-DE"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lang="en-US"/>
          </a:p>
        </p:txBody>
      </p:sp>
      <p:sp>
        <p:nvSpPr>
          <p:cNvPr id="4" name="Date Placeholder 3"/>
          <p:cNvSpPr>
            <a:spLocks noGrp="1"/>
          </p:cNvSpPr>
          <p:nvPr>
            <p:ph type="dt" sz="half" idx="10"/>
          </p:nvPr>
        </p:nvSpPr>
        <p:spPr/>
        <p:txBody>
          <a:bodyPr/>
          <a:lstStyle/>
          <a:p>
            <a:fld id="{497C0366-B2F9-4336-8858-337B21D1AF33}" type="datetimeFigureOut">
              <a:rPr lang="en-US" smtClean="0"/>
              <a:pPr/>
              <a:t>20/09/2017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E3A7127-0603-4CE4-9237-87A3BDA44DEE}" type="slidenum">
              <a:rPr lang="en-US" smtClean="0"/>
              <a:pPr/>
              <a:t>‹#›</a:t>
            </a:fld>
            <a:endParaRPr lang="en-US" dirty="0"/>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lang="en-US"/>
          </a:p>
        </p:txBody>
      </p:sp>
      <p:sp>
        <p:nvSpPr>
          <p:cNvPr id="4" name="Date Placeholder 3"/>
          <p:cNvSpPr>
            <a:spLocks noGrp="1"/>
          </p:cNvSpPr>
          <p:nvPr>
            <p:ph type="dt" sz="half" idx="10"/>
          </p:nvPr>
        </p:nvSpPr>
        <p:spPr/>
        <p:txBody>
          <a:bodyPr/>
          <a:lstStyle/>
          <a:p>
            <a:fld id="{497C0366-B2F9-4336-8858-337B21D1AF33}" type="datetimeFigureOut">
              <a:rPr lang="en-US" smtClean="0"/>
              <a:pPr/>
              <a:t>20/09/2017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E3A7127-0603-4CE4-9237-87A3BDA44DEE}" type="slidenum">
              <a:rPr lang="en-US" smtClean="0"/>
              <a:pPr/>
              <a:t>‹#›</a:t>
            </a:fld>
            <a:endParaRPr lang="en-US" dirty="0"/>
          </a:p>
        </p:txBody>
      </p:sp>
      <p:sp>
        <p:nvSpPr>
          <p:cNvPr id="11" name="Title 10"/>
          <p:cNvSpPr>
            <a:spLocks noGrp="1"/>
          </p:cNvSpPr>
          <p:nvPr>
            <p:ph type="title"/>
          </p:nvPr>
        </p:nvSpPr>
        <p:spPr/>
        <p:txBody>
          <a:bodyPr/>
          <a:lstStyle/>
          <a:p>
            <a:r>
              <a:rPr lang="de-DE" smtClean="0"/>
              <a:t>Click to edit Master title style</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de-DE"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Click to edit Master text styles</a:t>
            </a:r>
          </a:p>
        </p:txBody>
      </p:sp>
      <p:sp>
        <p:nvSpPr>
          <p:cNvPr id="4" name="Date Placeholder 3"/>
          <p:cNvSpPr>
            <a:spLocks noGrp="1"/>
          </p:cNvSpPr>
          <p:nvPr>
            <p:ph type="dt" sz="half" idx="10"/>
          </p:nvPr>
        </p:nvSpPr>
        <p:spPr/>
        <p:txBody>
          <a:bodyPr/>
          <a:lstStyle/>
          <a:p>
            <a:fld id="{497C0366-B2F9-4336-8858-337B21D1AF33}" type="datetimeFigureOut">
              <a:rPr lang="en-US" smtClean="0"/>
              <a:pPr/>
              <a:t>20/09/2017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E3A7127-0603-4CE4-9237-87A3BDA44DEE}"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97C0366-B2F9-4336-8858-337B21D1AF33}" type="datetimeFigureOut">
              <a:rPr lang="en-US" smtClean="0"/>
              <a:pPr/>
              <a:t>20/09/2017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E3A7127-0603-4CE4-9237-87A3BDA44DEE}" type="slidenum">
              <a:rPr lang="en-US" smtClean="0"/>
              <a:pPr/>
              <a:t>‹#›</a:t>
            </a:fld>
            <a:endParaRPr lang="en-US" dirty="0"/>
          </a:p>
        </p:txBody>
      </p:sp>
      <p:sp>
        <p:nvSpPr>
          <p:cNvPr id="12" name="Title 11"/>
          <p:cNvSpPr>
            <a:spLocks noGrp="1"/>
          </p:cNvSpPr>
          <p:nvPr>
            <p:ph type="title"/>
          </p:nvPr>
        </p:nvSpPr>
        <p:spPr/>
        <p:txBody>
          <a:bodyPr/>
          <a:lstStyle>
            <a:lvl1pPr>
              <a:defRPr>
                <a:solidFill>
                  <a:schemeClr val="tx2"/>
                </a:solidFill>
              </a:defRPr>
            </a:lvl1pPr>
          </a:lstStyle>
          <a:p>
            <a:r>
              <a:rPr lang="de-DE" smtClean="0"/>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e-DE"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lang="en-US" dirty="0"/>
          </a:p>
        </p:txBody>
      </p:sp>
      <p:sp>
        <p:nvSpPr>
          <p:cNvPr id="7" name="Date Placeholder 6"/>
          <p:cNvSpPr>
            <a:spLocks noGrp="1"/>
          </p:cNvSpPr>
          <p:nvPr>
            <p:ph type="dt" sz="half" idx="10"/>
          </p:nvPr>
        </p:nvSpPr>
        <p:spPr/>
        <p:txBody>
          <a:bodyPr/>
          <a:lstStyle/>
          <a:p>
            <a:fld id="{497C0366-B2F9-4336-8858-337B21D1AF33}" type="datetimeFigureOut">
              <a:rPr lang="en-US" smtClean="0"/>
              <a:pPr/>
              <a:t>20/09/2017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E3A7127-0603-4CE4-9237-87A3BDA44DEE}" type="slidenum">
              <a:rPr lang="en-US" smtClean="0"/>
              <a:pPr/>
              <a:t>‹#›</a:t>
            </a:fld>
            <a:endParaRPr lang="en-US" dirty="0"/>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Click to edit Master title style</a:t>
            </a:r>
            <a:endParaRPr lang="en-US" dirty="0"/>
          </a:p>
        </p:txBody>
      </p:sp>
      <p:sp>
        <p:nvSpPr>
          <p:cNvPr id="3" name="Date Placeholder 2"/>
          <p:cNvSpPr>
            <a:spLocks noGrp="1"/>
          </p:cNvSpPr>
          <p:nvPr>
            <p:ph type="dt" sz="half" idx="10"/>
          </p:nvPr>
        </p:nvSpPr>
        <p:spPr/>
        <p:txBody>
          <a:bodyPr/>
          <a:lstStyle/>
          <a:p>
            <a:fld id="{497C0366-B2F9-4336-8858-337B21D1AF33}" type="datetimeFigureOut">
              <a:rPr lang="en-US" smtClean="0"/>
              <a:pPr/>
              <a:t>20/09/2017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E3A7127-0603-4CE4-9237-87A3BDA44DEE}" type="slidenum">
              <a:rPr lang="en-US" smtClean="0"/>
              <a:pPr/>
              <a:t>‹#›</a:t>
            </a:fld>
            <a:endParaRPr lang="en-US" dirty="0"/>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7C0366-B2F9-4336-8858-337B21D1AF33}" type="datetimeFigureOut">
              <a:rPr lang="en-US" smtClean="0"/>
              <a:pPr/>
              <a:t>20/09/2017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E3A7127-0603-4CE4-9237-87A3BDA44DEE}"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de-DE"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Click to edit Master text styles</a:t>
            </a:r>
          </a:p>
        </p:txBody>
      </p:sp>
      <p:sp>
        <p:nvSpPr>
          <p:cNvPr id="5" name="Date Placeholder 4"/>
          <p:cNvSpPr>
            <a:spLocks noGrp="1"/>
          </p:cNvSpPr>
          <p:nvPr>
            <p:ph type="dt" sz="half" idx="10"/>
          </p:nvPr>
        </p:nvSpPr>
        <p:spPr/>
        <p:txBody>
          <a:bodyPr/>
          <a:lstStyle/>
          <a:p>
            <a:fld id="{497C0366-B2F9-4336-8858-337B21D1AF33}" type="datetimeFigureOut">
              <a:rPr lang="en-US" smtClean="0"/>
              <a:pPr/>
              <a:t>20/09/2017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E3A7127-0603-4CE4-9237-87A3BDA44DEE}"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de-DE"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Drag picture to placeholder or click icon to add</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Click to edit Master text styles</a:t>
            </a:r>
          </a:p>
        </p:txBody>
      </p:sp>
      <p:sp>
        <p:nvSpPr>
          <p:cNvPr id="5" name="Date Placeholder 4"/>
          <p:cNvSpPr>
            <a:spLocks noGrp="1"/>
          </p:cNvSpPr>
          <p:nvPr>
            <p:ph type="dt" sz="half" idx="10"/>
          </p:nvPr>
        </p:nvSpPr>
        <p:spPr/>
        <p:txBody>
          <a:bodyPr/>
          <a:lstStyle/>
          <a:p>
            <a:fld id="{497C0366-B2F9-4336-8858-337B21D1AF33}" type="datetimeFigureOut">
              <a:rPr lang="en-US" smtClean="0"/>
              <a:pPr/>
              <a:t>20/09/2017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E3A7127-0603-4CE4-9237-87A3BDA44DEE}"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de-DE" smtClean="0"/>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497C0366-B2F9-4336-8858-337B21D1AF33}" type="datetimeFigureOut">
              <a:rPr lang="en-US" smtClean="0"/>
              <a:pPr/>
              <a:t>20/09/2017</a:t>
            </a:fld>
            <a:endParaRPr lang="en-US" dirty="0"/>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8E3A7127-0603-4CE4-9237-87A3BDA44DEE}"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888" r:id="rId1"/>
    <p:sldLayoutId id="2147483889" r:id="rId2"/>
    <p:sldLayoutId id="2147483890" r:id="rId3"/>
    <p:sldLayoutId id="2147483891" r:id="rId4"/>
    <p:sldLayoutId id="2147483892" r:id="rId5"/>
    <p:sldLayoutId id="2147483893" r:id="rId6"/>
    <p:sldLayoutId id="2147483894" r:id="rId7"/>
    <p:sldLayoutId id="2147483895" r:id="rId8"/>
    <p:sldLayoutId id="2147483896" r:id="rId9"/>
    <p:sldLayoutId id="2147483897" r:id="rId10"/>
    <p:sldLayoutId id="2147483898"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file://localhost/Users/user/Desktop/Screen%20Shot%202014-04-03%20at%2012.19.48.png" TargetMode="External"/><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caselaw.findlaw.com/us-supreme-court/505/144.html%23161"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 Id="rId3" Type="http://schemas.openxmlformats.org/officeDocument/2006/relationships/image" Target="file://localhost/Users/user/Desktop/Screen%20Shot%202014-04-03%20at%2012.19.48.png" TargetMode="Externa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gif"/></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2.jpe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3.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2248347"/>
            <a:ext cx="7617169" cy="2620813"/>
          </a:xfrm>
        </p:spPr>
        <p:txBody>
          <a:bodyPr/>
          <a:lstStyle/>
          <a:p>
            <a:pPr marL="0" indent="0">
              <a:buNone/>
            </a:pPr>
            <a:endParaRPr lang="en-US" sz="2000" dirty="0" smtClean="0"/>
          </a:p>
          <a:p>
            <a:pPr marL="0" indent="0">
              <a:buNone/>
            </a:pPr>
            <a:endParaRPr lang="en-US" sz="2000" dirty="0" smtClean="0"/>
          </a:p>
          <a:p>
            <a:pPr marL="0" indent="0">
              <a:buNone/>
            </a:pPr>
            <a:r>
              <a:rPr lang="en-US" sz="2000" dirty="0" smtClean="0"/>
              <a:t>Seminar 1: </a:t>
            </a:r>
            <a:r>
              <a:rPr lang="en-US" sz="2000" dirty="0"/>
              <a:t>US Federalism: Foundations</a:t>
            </a:r>
          </a:p>
          <a:p>
            <a:pPr marL="0" indent="0">
              <a:buNone/>
            </a:pPr>
            <a:r>
              <a:rPr lang="en-US" sz="2000" dirty="0"/>
              <a:t>Seminar 2 </a:t>
            </a:r>
            <a:r>
              <a:rPr lang="en-US" sz="2000" dirty="0" smtClean="0"/>
              <a:t>: </a:t>
            </a:r>
            <a:r>
              <a:rPr lang="en-US" sz="2000" dirty="0"/>
              <a:t>German Federalism (and British Unitarism</a:t>
            </a:r>
            <a:r>
              <a:rPr lang="en-US" sz="2000" dirty="0" smtClean="0"/>
              <a:t>)</a:t>
            </a:r>
            <a:endParaRPr lang="en-US" sz="2000" dirty="0"/>
          </a:p>
          <a:p>
            <a:pPr marL="0" indent="0">
              <a:buNone/>
            </a:pPr>
            <a:r>
              <a:rPr lang="en-US" sz="2000" dirty="0"/>
              <a:t>Seminar </a:t>
            </a:r>
            <a:r>
              <a:rPr lang="en-US" sz="2000" dirty="0" smtClean="0"/>
              <a:t>3: </a:t>
            </a:r>
            <a:r>
              <a:rPr lang="en-US" sz="2000" dirty="0"/>
              <a:t>EU Federalism I: Foundations</a:t>
            </a:r>
          </a:p>
          <a:p>
            <a:pPr marL="0" indent="0">
              <a:buNone/>
            </a:pPr>
            <a:r>
              <a:rPr lang="en-US" sz="2000" dirty="0"/>
              <a:t>Seminar </a:t>
            </a:r>
            <a:r>
              <a:rPr lang="en-US" sz="2000" dirty="0" smtClean="0"/>
              <a:t>4: </a:t>
            </a:r>
            <a:r>
              <a:rPr lang="en-US" sz="2000" dirty="0"/>
              <a:t>EU Federalism II: Dual or Cooperative?</a:t>
            </a:r>
          </a:p>
          <a:p>
            <a:pPr marL="0" indent="0">
              <a:buNone/>
            </a:pPr>
            <a:endParaRPr lang="en-US" dirty="0"/>
          </a:p>
        </p:txBody>
      </p:sp>
      <p:sp>
        <p:nvSpPr>
          <p:cNvPr id="3" name="Title 2"/>
          <p:cNvSpPr>
            <a:spLocks noGrp="1"/>
          </p:cNvSpPr>
          <p:nvPr>
            <p:ph type="title"/>
          </p:nvPr>
        </p:nvSpPr>
        <p:spPr/>
        <p:txBody>
          <a:bodyPr/>
          <a:lstStyle/>
          <a:p>
            <a:r>
              <a:rPr lang="en-GB" sz="2400" b="1" dirty="0"/>
              <a:t>Comparative Federalism and </a:t>
            </a:r>
            <a:r>
              <a:rPr lang="en-GB" sz="2400" b="1" dirty="0" smtClean="0"/>
              <a:t>…</a:t>
            </a:r>
            <a:br>
              <a:rPr lang="en-GB" sz="2400" b="1" dirty="0" smtClean="0"/>
            </a:br>
            <a:r>
              <a:rPr lang="en-GB" sz="2400" b="1" dirty="0" smtClean="0"/>
              <a:t>the </a:t>
            </a:r>
            <a:r>
              <a:rPr lang="en-GB" sz="2400" b="1" dirty="0"/>
              <a:t>European Union </a:t>
            </a:r>
            <a:endParaRPr lang="en-US" sz="2400" dirty="0"/>
          </a:p>
        </p:txBody>
      </p:sp>
      <p:sp>
        <p:nvSpPr>
          <p:cNvPr id="6" name="Content Placeholder 1"/>
          <p:cNvSpPr txBox="1">
            <a:spLocks/>
          </p:cNvSpPr>
          <p:nvPr/>
        </p:nvSpPr>
        <p:spPr>
          <a:xfrm>
            <a:off x="2195736" y="5733256"/>
            <a:ext cx="6696744" cy="720080"/>
          </a:xfrm>
          <a:prstGeom prst="rect">
            <a:avLst/>
          </a:prstGeom>
        </p:spPr>
        <p:txBody>
          <a:bodyPr vert="horz" lIns="91440" tIns="45720" rIns="91440" bIns="45720" rtlCol="0">
            <a:normAutofit/>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pPr marL="0" indent="0">
              <a:buFont typeface="Wingdings" pitchFamily="2" charset="2"/>
              <a:buNone/>
            </a:pPr>
            <a:endParaRPr lang="en-US" sz="2000" dirty="0" smtClean="0"/>
          </a:p>
          <a:p>
            <a:pPr marL="0" indent="0">
              <a:buNone/>
            </a:pPr>
            <a:r>
              <a:rPr lang="en-US" sz="1200" dirty="0" smtClean="0"/>
              <a:t>Supported by the ERC </a:t>
            </a:r>
            <a:r>
              <a:rPr lang="en-US" sz="1200" dirty="0"/>
              <a:t>EU Framework Programme 2007-13: ERC Grant Agreement No. 312304</a:t>
            </a:r>
            <a:r>
              <a:rPr lang="en-US" sz="1200" dirty="0"/>
              <a:t> </a:t>
            </a:r>
            <a:endParaRPr lang="en-US" sz="1200" dirty="0" smtClean="0"/>
          </a:p>
        </p:txBody>
      </p:sp>
      <p:pic>
        <p:nvPicPr>
          <p:cNvPr id="11" name="Picture 10" descr="search.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5733256"/>
            <a:ext cx="989119" cy="943816"/>
          </a:xfrm>
          <a:prstGeom prst="rect">
            <a:avLst/>
          </a:prstGeom>
        </p:spPr>
      </p:pic>
    </p:spTree>
    <p:extLst>
      <p:ext uri="{BB962C8B-B14F-4D97-AF65-F5344CB8AC3E}">
        <p14:creationId xmlns:p14="http://schemas.microsoft.com/office/powerpoint/2010/main" val="39022904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marL="0" indent="0" algn="just">
              <a:spcAft>
                <a:spcPts val="600"/>
              </a:spcAft>
              <a:buNone/>
            </a:pPr>
            <a:r>
              <a:rPr lang="de-DE" sz="2400" dirty="0" smtClean="0"/>
              <a:t>There </a:t>
            </a:r>
            <a:r>
              <a:rPr lang="de-DE" sz="2800" dirty="0" smtClean="0"/>
              <a:t>are</a:t>
            </a:r>
            <a:r>
              <a:rPr lang="de-DE" sz="2400" dirty="0" smtClean="0"/>
              <a:t> </a:t>
            </a:r>
            <a:r>
              <a:rPr lang="de-DE" sz="2400" i="1" dirty="0" smtClean="0"/>
              <a:t>two</a:t>
            </a:r>
            <a:r>
              <a:rPr lang="de-DE" sz="2400" dirty="0" smtClean="0"/>
              <a:t> American Unions in the eighteenth century – one established by the 1777 Articles of Confederation and the second established by the 1787 Constitution.</a:t>
            </a:r>
          </a:p>
          <a:p>
            <a:pPr marL="0" indent="0" algn="just">
              <a:spcAft>
                <a:spcPts val="600"/>
              </a:spcAft>
              <a:buNone/>
            </a:pPr>
            <a:r>
              <a:rPr lang="de-DE" sz="2400" dirty="0" smtClean="0"/>
              <a:t>The „Articles of Confederation“ still breathed the „international“ format of the federal principle. Article II: </a:t>
            </a:r>
            <a:r>
              <a:rPr lang="de-DE" sz="2400" dirty="0" smtClean="0">
                <a:solidFill>
                  <a:srgbClr val="FF0000"/>
                </a:solidFill>
              </a:rPr>
              <a:t>„Each State retains its sovereignty, freedom, and independence[.]“ </a:t>
            </a:r>
            <a:r>
              <a:rPr lang="de-DE" sz="2400" dirty="0" smtClean="0"/>
              <a:t>And in Article III, the thirteen colonies promise to </a:t>
            </a:r>
            <a:r>
              <a:rPr lang="de-DE" sz="2400" dirty="0" smtClean="0">
                <a:solidFill>
                  <a:srgbClr val="FF0000"/>
                </a:solidFill>
              </a:rPr>
              <a:t>„hereby severally enter into a firm league of friendship with each other, for their mutual defense ... </a:t>
            </a:r>
            <a:r>
              <a:rPr lang="de-DE" sz="2400" dirty="0" smtClean="0"/>
              <a:t>binding themselves to assist each other, against all force offered to, or attacks made upon them, or any of them“.</a:t>
            </a:r>
            <a:endParaRPr lang="en-US" sz="2400" dirty="0"/>
          </a:p>
        </p:txBody>
      </p:sp>
      <p:sp>
        <p:nvSpPr>
          <p:cNvPr id="2" name="Title 1"/>
          <p:cNvSpPr>
            <a:spLocks noGrp="1"/>
          </p:cNvSpPr>
          <p:nvPr>
            <p:ph type="title"/>
          </p:nvPr>
        </p:nvSpPr>
        <p:spPr/>
        <p:txBody>
          <a:bodyPr>
            <a:normAutofit/>
          </a:bodyPr>
          <a:lstStyle/>
          <a:p>
            <a:pPr algn="ctr"/>
            <a:r>
              <a:rPr lang="de-DE" sz="3200" dirty="0" smtClean="0"/>
              <a:t>„American“ </a:t>
            </a:r>
            <a:r>
              <a:rPr lang="de-DE" sz="3200" dirty="0" err="1" smtClean="0"/>
              <a:t>Federalism</a:t>
            </a:r>
            <a:r>
              <a:rPr lang="de-DE" sz="3200" dirty="0" smtClean="0"/>
              <a:t> (1)</a:t>
            </a:r>
            <a:endParaRPr lang="en-US" sz="3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3568" y="2132856"/>
            <a:ext cx="7745505" cy="3877815"/>
          </a:xfrm>
        </p:spPr>
        <p:txBody>
          <a:bodyPr/>
          <a:lstStyle/>
          <a:p>
            <a:endParaRPr lang="de-DE" dirty="0"/>
          </a:p>
        </p:txBody>
      </p:sp>
      <p:sp>
        <p:nvSpPr>
          <p:cNvPr id="3" name="Title 2"/>
          <p:cNvSpPr>
            <a:spLocks noGrp="1"/>
          </p:cNvSpPr>
          <p:nvPr>
            <p:ph type="title"/>
          </p:nvPr>
        </p:nvSpPr>
        <p:spPr>
          <a:xfrm>
            <a:off x="791325" y="548680"/>
            <a:ext cx="7756263" cy="1054250"/>
          </a:xfrm>
        </p:spPr>
        <p:txBody>
          <a:bodyPr/>
          <a:lstStyle/>
          <a:p>
            <a:r>
              <a:rPr lang="de-DE" sz="2800" dirty="0" smtClean="0"/>
              <a:t>Articles of Confederation</a:t>
            </a:r>
            <a:endParaRPr lang="de-DE" sz="2800" dirty="0"/>
          </a:p>
        </p:txBody>
      </p:sp>
      <p:pic>
        <p:nvPicPr>
          <p:cNvPr id="3074" name="Picture 2" descr="\\stevens\dla0rs\Mds_Desktop\articles-of-confederation-grang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808" y="1988840"/>
            <a:ext cx="3219251" cy="4034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54925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de-DE" dirty="0"/>
          </a:p>
        </p:txBody>
      </p:sp>
      <p:sp>
        <p:nvSpPr>
          <p:cNvPr id="3" name="Title 2"/>
          <p:cNvSpPr>
            <a:spLocks noGrp="1"/>
          </p:cNvSpPr>
          <p:nvPr>
            <p:ph type="title"/>
          </p:nvPr>
        </p:nvSpPr>
        <p:spPr/>
        <p:txBody>
          <a:bodyPr/>
          <a:lstStyle/>
          <a:p>
            <a:r>
              <a:rPr lang="de-DE" sz="3200" dirty="0" smtClean="0"/>
              <a:t>1787 US Constitution</a:t>
            </a:r>
            <a:endParaRPr lang="de-DE" sz="3200" dirty="0"/>
          </a:p>
        </p:txBody>
      </p:sp>
      <p:pic>
        <p:nvPicPr>
          <p:cNvPr id="4098" name="Picture 2" descr="\\stevens\dla0rs\Mds_Desktop\imgr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2132856"/>
            <a:ext cx="5267151" cy="3950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24590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608" y="2420888"/>
            <a:ext cx="7416824" cy="3528392"/>
          </a:xfrm>
        </p:spPr>
        <p:txBody>
          <a:bodyPr>
            <a:normAutofit fontScale="92500" lnSpcReduction="10000"/>
          </a:bodyPr>
          <a:lstStyle/>
          <a:p>
            <a:pPr marL="0" indent="0" algn="just">
              <a:spcAft>
                <a:spcPts val="600"/>
              </a:spcAft>
              <a:buNone/>
            </a:pPr>
            <a:r>
              <a:rPr lang="de-DE" sz="2200" dirty="0" smtClean="0"/>
              <a:t>What would the 1787 Constitution do? It would trigger a departure from the „international“ meaning of federalism. Thereafter, federalism becomes identified with the American constitutional system as such. </a:t>
            </a:r>
          </a:p>
          <a:p>
            <a:pPr marL="0" indent="0" algn="just">
              <a:spcAft>
                <a:spcPts val="600"/>
              </a:spcAft>
              <a:buNone/>
            </a:pPr>
            <a:r>
              <a:rPr lang="de-DE" sz="2200" dirty="0" smtClean="0"/>
              <a:t>But what was the structure of that </a:t>
            </a:r>
            <a:r>
              <a:rPr lang="de-DE" sz="2200" dirty="0" err="1" smtClean="0"/>
              <a:t>system</a:t>
            </a:r>
            <a:r>
              <a:rPr lang="de-DE" sz="2200" dirty="0" smtClean="0"/>
              <a:t>? The „authoritative“ analysis of that question is offered by „The Federalist“, and in particular </a:t>
            </a:r>
            <a:r>
              <a:rPr lang="de-DE" sz="2200" b="1" dirty="0" smtClean="0"/>
              <a:t>Paper No 39</a:t>
            </a:r>
            <a:r>
              <a:rPr lang="de-DE" sz="2200" dirty="0" smtClean="0"/>
              <a:t>. Here, J Madison analyses the American Union alongside three dimensions: a „foundational“ dimension, an „institutional“ dimension, and a „substantive“ dimension. Federalism becomes identified with the „middle ground“ between international and national law. </a:t>
            </a:r>
          </a:p>
          <a:p>
            <a:endParaRPr lang="en-US" sz="2800" dirty="0"/>
          </a:p>
        </p:txBody>
      </p:sp>
      <p:sp>
        <p:nvSpPr>
          <p:cNvPr id="2" name="Title 1"/>
          <p:cNvSpPr>
            <a:spLocks noGrp="1"/>
          </p:cNvSpPr>
          <p:nvPr>
            <p:ph type="title"/>
          </p:nvPr>
        </p:nvSpPr>
        <p:spPr/>
        <p:txBody>
          <a:bodyPr>
            <a:normAutofit/>
          </a:bodyPr>
          <a:lstStyle/>
          <a:p>
            <a:pPr algn="ctr"/>
            <a:r>
              <a:rPr lang="de-DE" sz="3600" dirty="0" smtClean="0"/>
              <a:t>The „American Tradition“ (2)</a:t>
            </a:r>
            <a:endParaRPr lang="en-US" sz="36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spcAft>
                <a:spcPts val="1200"/>
              </a:spcAft>
              <a:buNone/>
            </a:pPr>
            <a:r>
              <a:rPr lang="en-GB" b="1" dirty="0" smtClean="0"/>
              <a:t>Foundational Dimension</a:t>
            </a:r>
          </a:p>
          <a:p>
            <a:pPr lvl="2"/>
            <a:r>
              <a:rPr lang="en-GB" dirty="0" smtClean="0"/>
              <a:t>Unanimous assent of the States: „Each state in ratifying the Constitution, is considered as a sovereign body, independent of all others, and only to be bound by its own voluntary act.“</a:t>
            </a:r>
          </a:p>
          <a:p>
            <a:pPr lvl="2"/>
            <a:r>
              <a:rPr lang="en-GB" dirty="0" smtClean="0"/>
              <a:t>„We, the people“ or „We, the peoples ...“?</a:t>
            </a:r>
          </a:p>
          <a:p>
            <a:pPr lvl="2"/>
            <a:r>
              <a:rPr lang="en-GB" dirty="0" smtClean="0"/>
              <a:t>The amendment power under Article V: 2/3 Congress and ¾ States. </a:t>
            </a:r>
          </a:p>
          <a:p>
            <a:pPr lvl="2"/>
            <a:endParaRPr lang="de-DE" dirty="0"/>
          </a:p>
        </p:txBody>
      </p:sp>
      <p:sp>
        <p:nvSpPr>
          <p:cNvPr id="2" name="Title 1"/>
          <p:cNvSpPr>
            <a:spLocks noGrp="1"/>
          </p:cNvSpPr>
          <p:nvPr>
            <p:ph type="title"/>
          </p:nvPr>
        </p:nvSpPr>
        <p:spPr/>
        <p:txBody>
          <a:bodyPr/>
          <a:lstStyle/>
          <a:p>
            <a:r>
              <a:rPr lang="en-GB" sz="4400" dirty="0" smtClean="0"/>
              <a:t>Federalist No.39 (1)</a:t>
            </a:r>
            <a:endParaRPr lang="en-GB" sz="4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spcAft>
                <a:spcPts val="1200"/>
              </a:spcAft>
              <a:buNone/>
            </a:pPr>
            <a:r>
              <a:rPr lang="de-DE" b="1" dirty="0" smtClean="0"/>
              <a:t>Institutional Dimenision</a:t>
            </a:r>
          </a:p>
          <a:p>
            <a:pPr lvl="2"/>
            <a:r>
              <a:rPr lang="de-DE" dirty="0" smtClean="0"/>
              <a:t>The „great compromise“: the Union legislature will be bicameral Congress is composed of a „House of Representatives“ and a „Senate“. Each law needs consent of both branches.</a:t>
            </a:r>
          </a:p>
          <a:p>
            <a:pPr lvl="2"/>
            <a:r>
              <a:rPr lang="de-DE" dirty="0" smtClean="0"/>
              <a:t>The „President“: an elective monarch (and its „agents“ and „agencies“)</a:t>
            </a:r>
          </a:p>
          <a:p>
            <a:pPr lvl="2"/>
            <a:r>
              <a:rPr lang="de-DE" dirty="0" smtClean="0"/>
              <a:t>The „Judiciary“: </a:t>
            </a:r>
            <a:r>
              <a:rPr lang="de-DE" dirty="0" err="1" smtClean="0"/>
              <a:t>the</a:t>
            </a:r>
            <a:r>
              <a:rPr lang="de-DE" dirty="0" smtClean="0"/>
              <a:t> </a:t>
            </a:r>
            <a:r>
              <a:rPr lang="de-DE" dirty="0"/>
              <a:t>S</a:t>
            </a:r>
            <a:r>
              <a:rPr lang="de-DE" dirty="0" smtClean="0"/>
              <a:t>upreme Court (and lower federal courts).</a:t>
            </a:r>
          </a:p>
          <a:p>
            <a:pPr lvl="2"/>
            <a:endParaRPr lang="de-DE" dirty="0"/>
          </a:p>
        </p:txBody>
      </p:sp>
      <p:sp>
        <p:nvSpPr>
          <p:cNvPr id="2" name="Title 1"/>
          <p:cNvSpPr>
            <a:spLocks noGrp="1"/>
          </p:cNvSpPr>
          <p:nvPr>
            <p:ph type="title"/>
          </p:nvPr>
        </p:nvSpPr>
        <p:spPr/>
        <p:txBody>
          <a:bodyPr/>
          <a:lstStyle/>
          <a:p>
            <a:r>
              <a:rPr lang="en-GB" sz="3600" dirty="0"/>
              <a:t>Federalist No.39 </a:t>
            </a:r>
            <a:r>
              <a:rPr lang="en-GB" sz="3600" dirty="0" smtClean="0"/>
              <a:t>(2)</a:t>
            </a:r>
            <a:endParaRPr lang="de-DE" sz="36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de-DE" dirty="0"/>
          </a:p>
        </p:txBody>
      </p:sp>
      <p:sp>
        <p:nvSpPr>
          <p:cNvPr id="3" name="Title 2"/>
          <p:cNvSpPr>
            <a:spLocks noGrp="1"/>
          </p:cNvSpPr>
          <p:nvPr>
            <p:ph type="title"/>
          </p:nvPr>
        </p:nvSpPr>
        <p:spPr/>
        <p:txBody>
          <a:bodyPr/>
          <a:lstStyle/>
          <a:p>
            <a:r>
              <a:rPr lang="de-DE" sz="3600" dirty="0" smtClean="0"/>
              <a:t>Example: Congress</a:t>
            </a:r>
            <a:endParaRPr lang="de-DE" sz="3600" dirty="0"/>
          </a:p>
        </p:txBody>
      </p:sp>
      <p:pic>
        <p:nvPicPr>
          <p:cNvPr id="1026" name="Picture 2" descr="\\stevens\dla0rs\Mds_Desktop\imgr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2276872"/>
            <a:ext cx="7428438" cy="2808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55711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ow-to-become-president-chart-dehahs-picture.png"/>
          <p:cNvPicPr>
            <a:picLocks noGrp="1" noChangeAspect="1"/>
          </p:cNvPicPr>
          <p:nvPr>
            <p:ph idx="1"/>
          </p:nvPr>
        </p:nvPicPr>
        <p:blipFill>
          <a:blip r:embed="rId2">
            <a:extLst>
              <a:ext uri="{28A0092B-C50C-407E-A947-70E740481C1C}">
                <a14:useLocalDpi xmlns:a14="http://schemas.microsoft.com/office/drawing/2010/main" val="0"/>
              </a:ext>
            </a:extLst>
          </a:blip>
          <a:srcRect t="12491" b="12491"/>
          <a:stretch>
            <a:fillRect/>
          </a:stretch>
        </p:blipFill>
        <p:spPr/>
      </p:pic>
      <p:sp>
        <p:nvSpPr>
          <p:cNvPr id="3" name="Title 2"/>
          <p:cNvSpPr>
            <a:spLocks noGrp="1"/>
          </p:cNvSpPr>
          <p:nvPr>
            <p:ph type="title"/>
          </p:nvPr>
        </p:nvSpPr>
        <p:spPr/>
        <p:txBody>
          <a:bodyPr/>
          <a:lstStyle/>
          <a:p>
            <a:r>
              <a:rPr lang="en-US" sz="2800" dirty="0" smtClean="0"/>
              <a:t>Example: Electing the US President</a:t>
            </a:r>
            <a:endParaRPr lang="en-US" sz="2800" dirty="0"/>
          </a:p>
        </p:txBody>
      </p:sp>
    </p:spTree>
    <p:extLst>
      <p:ext uri="{BB962C8B-B14F-4D97-AF65-F5344CB8AC3E}">
        <p14:creationId xmlns:p14="http://schemas.microsoft.com/office/powerpoint/2010/main" val="26272061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2248347"/>
            <a:ext cx="3584721" cy="3700933"/>
          </a:xfrm>
        </p:spPr>
        <p:txBody>
          <a:bodyPr>
            <a:normAutofit/>
          </a:bodyPr>
          <a:lstStyle/>
          <a:p>
            <a:pPr marL="0" indent="0" algn="just">
              <a:buNone/>
            </a:pPr>
            <a:r>
              <a:rPr lang="en-GB" sz="1800" dirty="0"/>
              <a:t>The judicial power of the United States, shall be vested in one Supreme Court, and in such inferior courts as the Congress may from time to time ordain and establish. The judges, both of the supreme and inferior courts, shall hold their offices during good behaviour, and shall, at stated times, receive for their services, a compensation, which shall not be diminished during their continuance in office.</a:t>
            </a:r>
            <a:endParaRPr lang="de-DE" sz="1800" dirty="0"/>
          </a:p>
        </p:txBody>
      </p:sp>
      <p:sp>
        <p:nvSpPr>
          <p:cNvPr id="3" name="Title 2"/>
          <p:cNvSpPr>
            <a:spLocks noGrp="1"/>
          </p:cNvSpPr>
          <p:nvPr>
            <p:ph type="title"/>
          </p:nvPr>
        </p:nvSpPr>
        <p:spPr/>
        <p:txBody>
          <a:bodyPr/>
          <a:lstStyle/>
          <a:p>
            <a:r>
              <a:rPr lang="de-DE" sz="4000" dirty="0" smtClean="0"/>
              <a:t>Federal Judiciary</a:t>
            </a:r>
            <a:endParaRPr lang="de-DE" sz="4000" dirty="0"/>
          </a:p>
        </p:txBody>
      </p:sp>
      <p:sp>
        <p:nvSpPr>
          <p:cNvPr id="4" name="Content Placeholder 1"/>
          <p:cNvSpPr txBox="1">
            <a:spLocks/>
          </p:cNvSpPr>
          <p:nvPr/>
        </p:nvSpPr>
        <p:spPr>
          <a:xfrm>
            <a:off x="4716016" y="2400746"/>
            <a:ext cx="3584721" cy="3700933"/>
          </a:xfrm>
          <a:prstGeom prst="rect">
            <a:avLst/>
          </a:prstGeom>
        </p:spPr>
        <p:txBody>
          <a:bodyPr vert="horz" lIns="91440" tIns="45720" rIns="91440" bIns="45720" rtlCol="0">
            <a:normAutofit/>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pPr marL="0" indent="0">
              <a:buFont typeface="Wingdings" pitchFamily="2" charset="2"/>
              <a:buNone/>
            </a:pPr>
            <a:endParaRPr lang="de-DE" dirty="0"/>
          </a:p>
        </p:txBody>
      </p:sp>
      <p:pic>
        <p:nvPicPr>
          <p:cNvPr id="1026" name="Picture 2" descr="\\stevens\dla0rs\Mds_Desktop\slide_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9992" y="2400746"/>
            <a:ext cx="3800745" cy="28505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58214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de-DE" dirty="0" smtClean="0"/>
              <a:t>Substantive Dimension</a:t>
            </a:r>
          </a:p>
          <a:p>
            <a:pPr lvl="2"/>
            <a:r>
              <a:rPr lang="de-DE" dirty="0" smtClean="0"/>
              <a:t>Federal powers are enumerated powers. Residual powers lie with the States. The list of legislative competences is established by Article I, Section 8, which states: „</a:t>
            </a:r>
            <a:r>
              <a:rPr lang="en-GB" dirty="0"/>
              <a:t>The Congress shall have </a:t>
            </a:r>
            <a:r>
              <a:rPr lang="en-GB" dirty="0" smtClean="0"/>
              <a:t>power…”</a:t>
            </a:r>
            <a:endParaRPr lang="de-DE" dirty="0" smtClean="0"/>
          </a:p>
          <a:p>
            <a:pPr lvl="4"/>
            <a:r>
              <a:rPr lang="de-DE" dirty="0" smtClean="0"/>
              <a:t>Power to lay taxes, duties ...</a:t>
            </a:r>
          </a:p>
          <a:p>
            <a:pPr lvl="4"/>
            <a:r>
              <a:rPr lang="de-DE" dirty="0" smtClean="0"/>
              <a:t>Regulate commerce </a:t>
            </a:r>
          </a:p>
          <a:p>
            <a:pPr lvl="4"/>
            <a:r>
              <a:rPr lang="de-DE" dirty="0" smtClean="0"/>
              <a:t>To coin money, fix the standards of weights...</a:t>
            </a:r>
          </a:p>
          <a:p>
            <a:pPr lvl="4"/>
            <a:r>
              <a:rPr lang="de-DE" dirty="0" smtClean="0"/>
              <a:t>To declare war</a:t>
            </a:r>
          </a:p>
          <a:p>
            <a:pPr lvl="4"/>
            <a:r>
              <a:rPr lang="de-DE" dirty="0" smtClean="0"/>
              <a:t>„To make all Laws which shall be necessary and proper for carrying into execution the foregoing powers“</a:t>
            </a:r>
          </a:p>
          <a:p>
            <a:pPr lvl="4"/>
            <a:r>
              <a:rPr lang="de-DE" dirty="0" smtClean="0"/>
              <a:t>18 clauses....</a:t>
            </a:r>
          </a:p>
          <a:p>
            <a:pPr lvl="2"/>
            <a:r>
              <a:rPr lang="de-DE" dirty="0" smtClean="0"/>
              <a:t>Direct effect of federal laws on individuals</a:t>
            </a:r>
          </a:p>
        </p:txBody>
      </p:sp>
      <p:sp>
        <p:nvSpPr>
          <p:cNvPr id="2" name="Title 1"/>
          <p:cNvSpPr>
            <a:spLocks noGrp="1"/>
          </p:cNvSpPr>
          <p:nvPr>
            <p:ph type="title"/>
          </p:nvPr>
        </p:nvSpPr>
        <p:spPr/>
        <p:txBody>
          <a:bodyPr/>
          <a:lstStyle/>
          <a:p>
            <a:r>
              <a:rPr lang="en-GB" sz="3200" dirty="0"/>
              <a:t>Federalist No.39 </a:t>
            </a:r>
            <a:r>
              <a:rPr lang="en-GB" sz="3200" dirty="0" smtClean="0"/>
              <a:t>(3)</a:t>
            </a:r>
            <a:endParaRPr lang="de-DE" sz="3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b="1" dirty="0"/>
              <a:t>Day 1: Lectures 1-</a:t>
            </a:r>
            <a:r>
              <a:rPr lang="en-US" b="1" dirty="0" smtClean="0"/>
              <a:t>2</a:t>
            </a:r>
          </a:p>
          <a:p>
            <a:pPr marL="0" indent="0">
              <a:buNone/>
            </a:pPr>
            <a:endParaRPr lang="en-US" dirty="0" smtClean="0"/>
          </a:p>
          <a:p>
            <a:pPr marL="0" indent="0">
              <a:spcAft>
                <a:spcPts val="600"/>
              </a:spcAft>
              <a:buNone/>
            </a:pPr>
            <a:r>
              <a:rPr lang="en-GB" i="1" dirty="0" smtClean="0"/>
              <a:t>Introduction</a:t>
            </a:r>
          </a:p>
          <a:p>
            <a:pPr marL="0" indent="0">
              <a:spcAft>
                <a:spcPts val="600"/>
              </a:spcAft>
              <a:buNone/>
            </a:pPr>
            <a:r>
              <a:rPr lang="en-GB" i="1" dirty="0" smtClean="0"/>
              <a:t>US </a:t>
            </a:r>
            <a:r>
              <a:rPr lang="en-GB" i="1" dirty="0"/>
              <a:t>Federalism: History and </a:t>
            </a:r>
            <a:r>
              <a:rPr lang="en-GB" i="1" dirty="0" smtClean="0"/>
              <a:t>Structure</a:t>
            </a:r>
          </a:p>
          <a:p>
            <a:pPr marL="0" indent="0">
              <a:spcAft>
                <a:spcPts val="600"/>
              </a:spcAft>
              <a:buNone/>
            </a:pPr>
            <a:r>
              <a:rPr lang="en-GB" i="1" dirty="0" smtClean="0"/>
              <a:t>German Federalism: History and Structure</a:t>
            </a:r>
            <a:endParaRPr lang="en-GB" i="1" dirty="0"/>
          </a:p>
          <a:p>
            <a:pPr marL="0" indent="0">
              <a:spcAft>
                <a:spcPts val="600"/>
              </a:spcAft>
              <a:buNone/>
            </a:pPr>
            <a:r>
              <a:rPr lang="en-GB" i="1" dirty="0" smtClean="0"/>
              <a:t>(British “Federalism: History and Structure)</a:t>
            </a:r>
          </a:p>
          <a:p>
            <a:pPr marL="0" indent="0">
              <a:buNone/>
            </a:pPr>
            <a:endParaRPr lang="en-US" dirty="0"/>
          </a:p>
        </p:txBody>
      </p:sp>
      <p:sp>
        <p:nvSpPr>
          <p:cNvPr id="3" name="Title 2"/>
          <p:cNvSpPr>
            <a:spLocks noGrp="1"/>
          </p:cNvSpPr>
          <p:nvPr>
            <p:ph type="title"/>
          </p:nvPr>
        </p:nvSpPr>
        <p:spPr/>
        <p:txBody>
          <a:bodyPr/>
          <a:lstStyle/>
          <a:p>
            <a:endParaRPr lang="en-US" dirty="0"/>
          </a:p>
        </p:txBody>
      </p:sp>
    </p:spTree>
    <p:extLst>
      <p:ext uri="{BB962C8B-B14F-4D97-AF65-F5344CB8AC3E}">
        <p14:creationId xmlns:p14="http://schemas.microsoft.com/office/powerpoint/2010/main" val="36941511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2420888"/>
            <a:ext cx="7745505" cy="2913186"/>
          </a:xfrm>
        </p:spPr>
        <p:txBody>
          <a:bodyPr>
            <a:normAutofit fontScale="62500" lnSpcReduction="20000"/>
          </a:bodyPr>
          <a:lstStyle/>
          <a:p>
            <a:pPr marL="0" indent="0" algn="just">
              <a:spcAft>
                <a:spcPts val="600"/>
              </a:spcAft>
              <a:buNone/>
            </a:pPr>
            <a:r>
              <a:rPr lang="de-DE" sz="2800" b="1" dirty="0" smtClean="0"/>
              <a:t>Summary and Evaluation: </a:t>
            </a:r>
          </a:p>
          <a:p>
            <a:pPr marL="0" indent="0" algn="just">
              <a:spcAft>
                <a:spcPts val="600"/>
              </a:spcAft>
              <a:buNone/>
            </a:pPr>
            <a:endParaRPr lang="de-DE" sz="2800" b="1" dirty="0" smtClean="0"/>
          </a:p>
          <a:p>
            <a:pPr algn="just">
              <a:spcAft>
                <a:spcPts val="600"/>
              </a:spcAft>
            </a:pPr>
            <a:r>
              <a:rPr lang="de-DE" sz="2800" dirty="0" smtClean="0"/>
              <a:t>Federalism as dual government... and „dual sovereignty“. Sovereignty is divided between the „Union“ and its „States“. This view infuences Swiss federalism as well as German federalism. </a:t>
            </a:r>
          </a:p>
          <a:p>
            <a:pPr algn="just">
              <a:spcAft>
                <a:spcPts val="600"/>
              </a:spcAft>
            </a:pPr>
            <a:r>
              <a:rPr lang="de-DE" sz="2800" dirty="0" smtClean="0"/>
              <a:t>But, the „European“ tradition is overshadowed by the nineteeenth-century obsession with sovereign States. Federalism is reduced to the „Federal State“. We shall talk about that next week... </a:t>
            </a:r>
          </a:p>
          <a:p>
            <a:pPr algn="just">
              <a:spcAft>
                <a:spcPts val="600"/>
              </a:spcAft>
            </a:pPr>
            <a:endParaRPr lang="de-DE" sz="2800" dirty="0" smtClean="0"/>
          </a:p>
          <a:p>
            <a:endParaRPr lang="de-DE" dirty="0" smtClean="0"/>
          </a:p>
          <a:p>
            <a:endParaRPr lang="en-US" dirty="0"/>
          </a:p>
        </p:txBody>
      </p:sp>
      <p:sp>
        <p:nvSpPr>
          <p:cNvPr id="2" name="Title 1"/>
          <p:cNvSpPr>
            <a:spLocks noGrp="1"/>
          </p:cNvSpPr>
          <p:nvPr>
            <p:ph type="title"/>
          </p:nvPr>
        </p:nvSpPr>
        <p:spPr/>
        <p:txBody>
          <a:bodyPr>
            <a:normAutofit/>
          </a:bodyPr>
          <a:lstStyle/>
          <a:p>
            <a:pPr algn="ctr"/>
            <a:r>
              <a:rPr lang="de-DE" sz="3600" dirty="0" smtClean="0"/>
              <a:t>The „American Tradition“ (4)</a:t>
            </a:r>
            <a:endParaRPr lang="en-US" sz="36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2248347"/>
            <a:ext cx="7617169" cy="3268885"/>
          </a:xfrm>
        </p:spPr>
        <p:txBody>
          <a:bodyPr>
            <a:normAutofit fontScale="85000" lnSpcReduction="20000"/>
          </a:bodyPr>
          <a:lstStyle/>
          <a:p>
            <a:pPr marL="0" indent="0">
              <a:buNone/>
            </a:pPr>
            <a:r>
              <a:rPr lang="en-US" b="1" dirty="0" smtClean="0"/>
              <a:t>Question</a:t>
            </a:r>
            <a:r>
              <a:rPr lang="en-US" dirty="0" smtClean="0"/>
              <a:t>(s):</a:t>
            </a:r>
          </a:p>
          <a:p>
            <a:pPr marL="0" indent="0">
              <a:buNone/>
            </a:pPr>
            <a:endParaRPr lang="en-US" dirty="0" smtClean="0"/>
          </a:p>
          <a:p>
            <a:pPr marL="0" indent="0" algn="just">
              <a:buNone/>
            </a:pPr>
            <a:r>
              <a:rPr lang="en-GB" sz="1900" dirty="0"/>
              <a:t>The aim of the 1787 Constitution had been ‘to divide the sovereign authority into two parts’. ‘This idea of the divisibility of sovereignty had emerged at the time of the Federal Convention, and was a distinctly American theory’. Each State would give up part of its sovereignty; the ‘nation’, on the other hand, would remain ‘incomplete’. While sovereignty lay ultimately in ‘the people’, the Constitution had been delegated to and divided between two levels of government. Who, then, was the ‘sovereign’? The ‘We the people’ formula had left the identity of the popular sovereign ‘indeterminate’. </a:t>
            </a:r>
            <a:r>
              <a:rPr lang="en-GB" sz="1900" dirty="0">
                <a:solidFill>
                  <a:srgbClr val="FF0000"/>
                </a:solidFill>
              </a:rPr>
              <a:t>The formula simply acknowledged that the Americans had rejected the British concept of </a:t>
            </a:r>
            <a:r>
              <a:rPr lang="en-GB" sz="1900" i="1" dirty="0">
                <a:solidFill>
                  <a:srgbClr val="FF0000"/>
                </a:solidFill>
              </a:rPr>
              <a:t>governmental</a:t>
            </a:r>
            <a:r>
              <a:rPr lang="en-GB" sz="1900" dirty="0">
                <a:solidFill>
                  <a:srgbClr val="FF0000"/>
                </a:solidFill>
              </a:rPr>
              <a:t> sovereignty. Sovereignty meant </a:t>
            </a:r>
            <a:r>
              <a:rPr lang="en-GB" sz="1900" i="1" dirty="0">
                <a:solidFill>
                  <a:srgbClr val="FF0000"/>
                </a:solidFill>
              </a:rPr>
              <a:t>popular</a:t>
            </a:r>
            <a:r>
              <a:rPr lang="en-GB" sz="1900" dirty="0">
                <a:solidFill>
                  <a:srgbClr val="FF0000"/>
                </a:solidFill>
              </a:rPr>
              <a:t> sovereignty</a:t>
            </a:r>
            <a:r>
              <a:rPr lang="en-GB" sz="1900" dirty="0"/>
              <a:t>. But who were ‘the people’: the </a:t>
            </a:r>
            <a:r>
              <a:rPr lang="en-GB" sz="1900" i="1" dirty="0"/>
              <a:t>peoples</a:t>
            </a:r>
            <a:r>
              <a:rPr lang="en-GB" sz="1900" dirty="0"/>
              <a:t> of the United </a:t>
            </a:r>
            <a:r>
              <a:rPr lang="en-GB" sz="1900" i="1" dirty="0"/>
              <a:t>States</a:t>
            </a:r>
            <a:r>
              <a:rPr lang="en-GB" sz="1900" dirty="0"/>
              <a:t>, or the </a:t>
            </a:r>
            <a:r>
              <a:rPr lang="en-GB" sz="1900" i="1" dirty="0"/>
              <a:t>people</a:t>
            </a:r>
            <a:r>
              <a:rPr lang="en-GB" sz="1900" dirty="0"/>
              <a:t> of the </a:t>
            </a:r>
            <a:r>
              <a:rPr lang="en-GB" sz="1900" i="1" dirty="0"/>
              <a:t>United</a:t>
            </a:r>
            <a:r>
              <a:rPr lang="en-GB" sz="1900" dirty="0"/>
              <a:t> States? What would happen where the visions of the State people(s) and the ‘American people’ diverged? </a:t>
            </a:r>
            <a:endParaRPr lang="en-US" sz="1900" dirty="0"/>
          </a:p>
        </p:txBody>
      </p:sp>
      <p:sp>
        <p:nvSpPr>
          <p:cNvPr id="3" name="Title 2"/>
          <p:cNvSpPr>
            <a:spLocks noGrp="1"/>
          </p:cNvSpPr>
          <p:nvPr>
            <p:ph type="title"/>
          </p:nvPr>
        </p:nvSpPr>
        <p:spPr/>
        <p:txBody>
          <a:bodyPr/>
          <a:lstStyle/>
          <a:p>
            <a:r>
              <a:rPr lang="en-US" sz="3200" dirty="0" smtClean="0"/>
              <a:t>Divided Sovereignty &amp; Constitutional Conflicts</a:t>
            </a:r>
            <a:endParaRPr lang="en-US" sz="3200" dirty="0"/>
          </a:p>
        </p:txBody>
      </p:sp>
    </p:spTree>
    <p:extLst>
      <p:ext uri="{BB962C8B-B14F-4D97-AF65-F5344CB8AC3E}">
        <p14:creationId xmlns:p14="http://schemas.microsoft.com/office/powerpoint/2010/main" val="37987850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pPr marL="0" indent="0">
              <a:buNone/>
            </a:pPr>
            <a:r>
              <a:rPr lang="en-US" b="1" dirty="0" smtClean="0"/>
              <a:t>The Alien and Sedition Crisis</a:t>
            </a:r>
          </a:p>
          <a:p>
            <a:pPr marL="0" indent="0">
              <a:buNone/>
            </a:pPr>
            <a:endParaRPr lang="en-US" dirty="0" smtClean="0"/>
          </a:p>
          <a:p>
            <a:pPr marL="0" indent="0" algn="just">
              <a:buNone/>
            </a:pPr>
            <a:r>
              <a:rPr lang="en-GB" dirty="0">
                <a:solidFill>
                  <a:schemeClr val="tx1"/>
                </a:solidFill>
              </a:rPr>
              <a:t>In 1798, the federal government enacted the Alien and Sedition Acts. The Acts allowed the Union, through its president, to adopt emergency measures. These could result in extreme limitations of personal liberties. Two States regarded the federal laws as violations of the Bill of Rights. </a:t>
            </a:r>
            <a:endParaRPr lang="en-GB" dirty="0" smtClean="0">
              <a:solidFill>
                <a:schemeClr val="tx1"/>
              </a:solidFill>
            </a:endParaRPr>
          </a:p>
          <a:p>
            <a:pPr marL="0" indent="0" algn="just">
              <a:buNone/>
            </a:pPr>
            <a:r>
              <a:rPr lang="en-GB" dirty="0" smtClean="0">
                <a:solidFill>
                  <a:schemeClr val="tx1"/>
                </a:solidFill>
              </a:rPr>
              <a:t>Their </a:t>
            </a:r>
            <a:r>
              <a:rPr lang="en-GB" dirty="0">
                <a:solidFill>
                  <a:schemeClr val="tx1"/>
                </a:solidFill>
              </a:rPr>
              <a:t>constitutional discontent expressed itself through </a:t>
            </a:r>
            <a:r>
              <a:rPr lang="en-GB" dirty="0" smtClean="0">
                <a:solidFill>
                  <a:schemeClr val="tx1"/>
                </a:solidFill>
              </a:rPr>
              <a:t>resolutions. </a:t>
            </a:r>
            <a:r>
              <a:rPr lang="en-GB" dirty="0">
                <a:solidFill>
                  <a:schemeClr val="tx1"/>
                </a:solidFill>
              </a:rPr>
              <a:t>The Virginia and Kentucky Resolutions reignited the final arbiter question. The Virginia protest – secretly drafted by James Madison – elaborated the theory of interposition and (re)stated the view of the Constitution as compact between the </a:t>
            </a:r>
            <a:r>
              <a:rPr lang="en-GB" dirty="0" smtClean="0">
                <a:solidFill>
                  <a:schemeClr val="tx1"/>
                </a:solidFill>
              </a:rPr>
              <a:t>States</a:t>
            </a:r>
            <a:r>
              <a:rPr lang="en-GB" dirty="0" smtClean="0">
                <a:solidFill>
                  <a:srgbClr val="000000"/>
                </a:solidFill>
              </a:rPr>
              <a:t>. </a:t>
            </a:r>
            <a:r>
              <a:rPr lang="en-GB" dirty="0">
                <a:solidFill>
                  <a:srgbClr val="000000"/>
                </a:solidFill>
              </a:rPr>
              <a:t>This constitutional protest was joined by the Kentucky legislature. But the tone of the Kentucky Resolutions was stronger. They bore the imprint of Thomas Jefferson – then Vice President of the United States</a:t>
            </a:r>
            <a:r>
              <a:rPr lang="en-US" dirty="0">
                <a:solidFill>
                  <a:srgbClr val="000000"/>
                </a:solidFill>
              </a:rPr>
              <a:t> </a:t>
            </a:r>
          </a:p>
        </p:txBody>
      </p:sp>
      <p:sp>
        <p:nvSpPr>
          <p:cNvPr id="3" name="Title 2"/>
          <p:cNvSpPr>
            <a:spLocks noGrp="1"/>
          </p:cNvSpPr>
          <p:nvPr>
            <p:ph type="title"/>
          </p:nvPr>
        </p:nvSpPr>
        <p:spPr>
          <a:xfrm>
            <a:off x="683568" y="548680"/>
            <a:ext cx="7756263" cy="1054250"/>
          </a:xfrm>
        </p:spPr>
        <p:txBody>
          <a:bodyPr/>
          <a:lstStyle/>
          <a:p>
            <a:r>
              <a:rPr lang="en-US" sz="2800" dirty="0" smtClean="0"/>
              <a:t>Constitutional Conflicts before Civil War (1)</a:t>
            </a:r>
            <a:endParaRPr lang="en-US" sz="2800" dirty="0"/>
          </a:p>
        </p:txBody>
      </p:sp>
    </p:spTree>
    <p:extLst>
      <p:ext uri="{BB962C8B-B14F-4D97-AF65-F5344CB8AC3E}">
        <p14:creationId xmlns:p14="http://schemas.microsoft.com/office/powerpoint/2010/main" val="38642743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pPr marL="0" indent="0">
              <a:buNone/>
            </a:pPr>
            <a:r>
              <a:rPr lang="en-US" b="1" dirty="0" smtClean="0"/>
              <a:t>1798 Kentucky Resolution </a:t>
            </a:r>
          </a:p>
          <a:p>
            <a:pPr marL="0" indent="0">
              <a:buNone/>
            </a:pPr>
            <a:endParaRPr lang="en-US" dirty="0" smtClean="0"/>
          </a:p>
          <a:p>
            <a:pPr marL="0" indent="0" algn="just">
              <a:buNone/>
            </a:pPr>
            <a:r>
              <a:rPr lang="en-GB" dirty="0"/>
              <a:t>[t]hat the several states composing the United States of America, are </a:t>
            </a:r>
            <a:r>
              <a:rPr lang="en-GB" dirty="0">
                <a:solidFill>
                  <a:srgbClr val="FF0000"/>
                </a:solidFill>
              </a:rPr>
              <a:t>not united on the principle of unlimited submission </a:t>
            </a:r>
            <a:r>
              <a:rPr lang="en-GB" dirty="0"/>
              <a:t>to their general government; but that by compact under the style and title of a Constitution for the United States. ... </a:t>
            </a:r>
            <a:r>
              <a:rPr lang="en-GB" dirty="0">
                <a:solidFill>
                  <a:srgbClr val="FF0000"/>
                </a:solidFill>
              </a:rPr>
              <a:t>[T]he government created by this compact was not made the exclusive or final judge of the extent of the powers delegated to itself</a:t>
            </a:r>
            <a:r>
              <a:rPr lang="en-GB" dirty="0"/>
              <a:t>; since that would have made its discretion, and not the Constitution, the measure of its powers; but that as in all other cases of compact among powers having no common Judge, each party has an equal right to judge for itself, as well of infractions as of the mode and measure of redress. </a:t>
            </a:r>
            <a:endParaRPr lang="en-US" dirty="0"/>
          </a:p>
          <a:p>
            <a:pPr marL="0" indent="0">
              <a:buNone/>
            </a:pPr>
            <a:endParaRPr lang="en-US" dirty="0"/>
          </a:p>
        </p:txBody>
      </p:sp>
      <p:sp>
        <p:nvSpPr>
          <p:cNvPr id="3" name="Title 2"/>
          <p:cNvSpPr>
            <a:spLocks noGrp="1"/>
          </p:cNvSpPr>
          <p:nvPr>
            <p:ph type="title"/>
          </p:nvPr>
        </p:nvSpPr>
        <p:spPr>
          <a:xfrm>
            <a:off x="688490" y="570156"/>
            <a:ext cx="7915958" cy="1054250"/>
          </a:xfrm>
        </p:spPr>
        <p:txBody>
          <a:bodyPr/>
          <a:lstStyle/>
          <a:p>
            <a:r>
              <a:rPr lang="en-US" sz="3200" dirty="0" smtClean="0"/>
              <a:t>Alien &amp; Sedition Act (2)</a:t>
            </a:r>
            <a:endParaRPr lang="en-US" sz="3200" dirty="0"/>
          </a:p>
        </p:txBody>
      </p:sp>
    </p:spTree>
    <p:extLst>
      <p:ext uri="{BB962C8B-B14F-4D97-AF65-F5344CB8AC3E}">
        <p14:creationId xmlns:p14="http://schemas.microsoft.com/office/powerpoint/2010/main" val="17980977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2248347"/>
            <a:ext cx="7745505" cy="3844949"/>
          </a:xfrm>
        </p:spPr>
        <p:txBody>
          <a:bodyPr>
            <a:normAutofit fontScale="62500" lnSpcReduction="20000"/>
          </a:bodyPr>
          <a:lstStyle/>
          <a:p>
            <a:pPr marL="0" indent="0">
              <a:buNone/>
            </a:pPr>
            <a:r>
              <a:rPr lang="en-US" sz="3800" b="1" dirty="0" smtClean="0"/>
              <a:t>The “Tariff of Abominations”</a:t>
            </a:r>
          </a:p>
          <a:p>
            <a:pPr marL="0" indent="0">
              <a:buNone/>
            </a:pPr>
            <a:endParaRPr lang="en-GB" dirty="0" smtClean="0"/>
          </a:p>
          <a:p>
            <a:pPr marL="0" indent="0" algn="just">
              <a:buNone/>
            </a:pPr>
            <a:r>
              <a:rPr lang="en-GB" sz="2900" dirty="0" smtClean="0">
                <a:solidFill>
                  <a:srgbClr val="000000"/>
                </a:solidFill>
              </a:rPr>
              <a:t>The </a:t>
            </a:r>
            <a:r>
              <a:rPr lang="en-GB" sz="2900" dirty="0">
                <a:solidFill>
                  <a:srgbClr val="000000"/>
                </a:solidFill>
              </a:rPr>
              <a:t>agricultural South </a:t>
            </a:r>
            <a:r>
              <a:rPr lang="en-GB" sz="2900" dirty="0" smtClean="0">
                <a:solidFill>
                  <a:srgbClr val="000000"/>
                </a:solidFill>
              </a:rPr>
              <a:t>here protested </a:t>
            </a:r>
            <a:r>
              <a:rPr lang="en-GB" sz="2900" dirty="0">
                <a:solidFill>
                  <a:srgbClr val="000000"/>
                </a:solidFill>
              </a:rPr>
              <a:t>against a federal tariff that was claimed to favour the industrial North. South Carolina ‘exposed’ its anger. The South Carolina ‘Exposition and Protest’ (1828) was a brainchild of John Calhoun – then Vice president of the United Sates. It challenged the competence of the federation to adopt the federal tariff and claimed the ‘discriminatory tariff’ was unconstitutional. </a:t>
            </a:r>
            <a:endParaRPr lang="en-GB" sz="2900" dirty="0" smtClean="0">
              <a:solidFill>
                <a:srgbClr val="000000"/>
              </a:solidFill>
            </a:endParaRPr>
          </a:p>
          <a:p>
            <a:pPr marL="0" indent="0" algn="just">
              <a:buNone/>
            </a:pPr>
            <a:r>
              <a:rPr lang="en-GB" sz="2900" dirty="0" smtClean="0">
                <a:solidFill>
                  <a:srgbClr val="000000"/>
                </a:solidFill>
              </a:rPr>
              <a:t>The </a:t>
            </a:r>
            <a:r>
              <a:rPr lang="en-GB" sz="2900" i="1" dirty="0">
                <a:solidFill>
                  <a:srgbClr val="000000"/>
                </a:solidFill>
              </a:rPr>
              <a:t>Exposition</a:t>
            </a:r>
            <a:r>
              <a:rPr lang="en-GB" sz="2900" dirty="0">
                <a:solidFill>
                  <a:srgbClr val="000000"/>
                </a:solidFill>
              </a:rPr>
              <a:t> hereby returned to the quintessential federal question: who was the ultimate arbiter of the Union’s competences? What constitutional safeguards would protect the States against a federal usurpation? The </a:t>
            </a:r>
            <a:r>
              <a:rPr lang="en-GB" sz="2900" i="1" dirty="0">
                <a:solidFill>
                  <a:srgbClr val="000000"/>
                </a:solidFill>
              </a:rPr>
              <a:t>Exposition’s</a:t>
            </a:r>
            <a:r>
              <a:rPr lang="en-GB" sz="2900" dirty="0">
                <a:solidFill>
                  <a:srgbClr val="000000"/>
                </a:solidFill>
              </a:rPr>
              <a:t> answer was the theory of </a:t>
            </a:r>
            <a:r>
              <a:rPr lang="en-GB" sz="2900" dirty="0">
                <a:solidFill>
                  <a:srgbClr val="FF0000"/>
                </a:solidFill>
              </a:rPr>
              <a:t>nullification</a:t>
            </a:r>
            <a:r>
              <a:rPr lang="en-GB" sz="2900" dirty="0">
                <a:solidFill>
                  <a:srgbClr val="000000"/>
                </a:solidFill>
              </a:rPr>
              <a:t>. While Calhoun tried to portray nullification as a logical extension of the (</a:t>
            </a:r>
            <a:r>
              <a:rPr lang="en-GB" sz="2900" dirty="0" err="1">
                <a:solidFill>
                  <a:srgbClr val="000000"/>
                </a:solidFill>
              </a:rPr>
              <a:t>Madisonian</a:t>
            </a:r>
            <a:r>
              <a:rPr lang="en-GB" sz="2900" dirty="0">
                <a:solidFill>
                  <a:srgbClr val="000000"/>
                </a:solidFill>
              </a:rPr>
              <a:t>) theory of interposition, the former was a – radical – step beyond the latter. The theory of nullification derived from the (European) theory of – undivided – state sovereignty. </a:t>
            </a:r>
            <a:endParaRPr lang="en-US" sz="2900" dirty="0">
              <a:solidFill>
                <a:srgbClr val="000000"/>
              </a:solidFill>
            </a:endParaRPr>
          </a:p>
        </p:txBody>
      </p:sp>
      <p:sp>
        <p:nvSpPr>
          <p:cNvPr id="3" name="Title 2"/>
          <p:cNvSpPr>
            <a:spLocks noGrp="1"/>
          </p:cNvSpPr>
          <p:nvPr>
            <p:ph type="title"/>
          </p:nvPr>
        </p:nvSpPr>
        <p:spPr>
          <a:xfrm>
            <a:off x="688490" y="570156"/>
            <a:ext cx="7756263" cy="914628"/>
          </a:xfrm>
        </p:spPr>
        <p:txBody>
          <a:bodyPr/>
          <a:lstStyle/>
          <a:p>
            <a:r>
              <a:rPr lang="en-US" sz="2800" dirty="0"/>
              <a:t>Constitutional Conflicts before </a:t>
            </a:r>
            <a:r>
              <a:rPr lang="en-US" sz="2800" dirty="0" smtClean="0"/>
              <a:t>the Civil </a:t>
            </a:r>
            <a:r>
              <a:rPr lang="en-US" sz="2800" dirty="0"/>
              <a:t>War </a:t>
            </a:r>
            <a:r>
              <a:rPr lang="en-US" sz="2800" dirty="0" smtClean="0"/>
              <a:t>(2)</a:t>
            </a:r>
            <a:endParaRPr lang="en-US" sz="2800" dirty="0"/>
          </a:p>
        </p:txBody>
      </p:sp>
    </p:spTree>
    <p:extLst>
      <p:ext uri="{BB962C8B-B14F-4D97-AF65-F5344CB8AC3E}">
        <p14:creationId xmlns:p14="http://schemas.microsoft.com/office/powerpoint/2010/main" val="15223493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27584" y="2060848"/>
            <a:ext cx="4968552" cy="4132981"/>
          </a:xfrm>
        </p:spPr>
        <p:txBody>
          <a:bodyPr>
            <a:noAutofit/>
          </a:bodyPr>
          <a:lstStyle/>
          <a:p>
            <a:pPr marL="0" indent="0" algn="just">
              <a:buNone/>
            </a:pPr>
            <a:r>
              <a:rPr lang="en-GB" sz="1400" dirty="0" smtClean="0"/>
              <a:t>“If </a:t>
            </a:r>
            <a:r>
              <a:rPr lang="en-GB" sz="1400" dirty="0"/>
              <a:t>it be conceded, as it must be by every one who is the least conversant with our institutions, that the sovereign powers delegated are divided between the General and State Governments, and that the latter hold their portion by the same tenure as the former, </a:t>
            </a:r>
            <a:r>
              <a:rPr lang="en-GB" sz="1400" i="1" dirty="0"/>
              <a:t>it would seem impossible to deny to the States the right of deciding on the infractions of their powers, and the proper remedy to be applied for their correction. </a:t>
            </a:r>
            <a:r>
              <a:rPr lang="en-GB" sz="1400" i="1" dirty="0">
                <a:solidFill>
                  <a:srgbClr val="FF0000"/>
                </a:solidFill>
              </a:rPr>
              <a:t>The right of judging, in such cases, is an essential attribute of sovereignty—of which the States cannot be divested </a:t>
            </a:r>
            <a:r>
              <a:rPr lang="en-GB" sz="1400" i="1" dirty="0"/>
              <a:t>without losing their sovereignty itself—and being reduced to a subordinate corporate condition</a:t>
            </a:r>
            <a:r>
              <a:rPr lang="en-GB" sz="1400" dirty="0"/>
              <a:t>.</a:t>
            </a:r>
            <a:r>
              <a:rPr lang="en-US" sz="1400" dirty="0"/>
              <a:t> </a:t>
            </a:r>
            <a:r>
              <a:rPr lang="en-US" sz="1400" dirty="0" smtClean="0"/>
              <a:t>(…) </a:t>
            </a:r>
          </a:p>
          <a:p>
            <a:pPr marL="0" indent="0" algn="just">
              <a:buNone/>
            </a:pPr>
            <a:r>
              <a:rPr lang="en-GB" sz="1400" dirty="0" smtClean="0"/>
              <a:t>But </a:t>
            </a:r>
            <a:r>
              <a:rPr lang="en-GB" sz="1400" dirty="0"/>
              <a:t>the existence of the right of judging of their powers, so clearly established from the sovereignty of States, </a:t>
            </a:r>
            <a:r>
              <a:rPr lang="en-GB" sz="1400" dirty="0">
                <a:solidFill>
                  <a:srgbClr val="FF0000"/>
                </a:solidFill>
              </a:rPr>
              <a:t>as </a:t>
            </a:r>
            <a:r>
              <a:rPr lang="en-GB" sz="1400" i="1" dirty="0">
                <a:solidFill>
                  <a:srgbClr val="FF0000"/>
                </a:solidFill>
              </a:rPr>
              <a:t>clearly implies a veto or control</a:t>
            </a:r>
            <a:r>
              <a:rPr lang="en-GB" sz="1400" i="1" dirty="0"/>
              <a:t>, within its limits, on the action of the General Government, on contested points of authority; and this very control is the remedy which the Constitution has provided to prevent the encroachments of the General Government on the reserved rights of the </a:t>
            </a:r>
            <a:r>
              <a:rPr lang="en-GB" sz="1400" i="1" dirty="0" smtClean="0"/>
              <a:t>States</a:t>
            </a:r>
            <a:endParaRPr lang="en-US" sz="1400" dirty="0"/>
          </a:p>
        </p:txBody>
      </p:sp>
      <p:sp>
        <p:nvSpPr>
          <p:cNvPr id="3" name="Title 2"/>
          <p:cNvSpPr>
            <a:spLocks noGrp="1"/>
          </p:cNvSpPr>
          <p:nvPr>
            <p:ph type="title"/>
          </p:nvPr>
        </p:nvSpPr>
        <p:spPr/>
        <p:txBody>
          <a:bodyPr/>
          <a:lstStyle/>
          <a:p>
            <a:r>
              <a:rPr lang="en-US" sz="3200" dirty="0" smtClean="0"/>
              <a:t>South Carolina “Exposition”</a:t>
            </a:r>
            <a:endParaRPr lang="en-US" sz="3200" dirty="0"/>
          </a:p>
        </p:txBody>
      </p:sp>
      <p:pic>
        <p:nvPicPr>
          <p:cNvPr id="2050" name="Picture 2" descr="\\stevens\dla0rs\Mds_Desktop\calhou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2276872"/>
            <a:ext cx="2066056" cy="2066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49428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71600" y="2204864"/>
            <a:ext cx="4952873" cy="3877815"/>
          </a:xfrm>
        </p:spPr>
        <p:txBody>
          <a:bodyPr>
            <a:normAutofit fontScale="62500" lnSpcReduction="20000"/>
          </a:bodyPr>
          <a:lstStyle/>
          <a:p>
            <a:pPr marL="0" indent="0">
              <a:buNone/>
            </a:pPr>
            <a:r>
              <a:rPr lang="en-US" b="1" dirty="0" smtClean="0"/>
              <a:t>D. Webster’s “The Constitution Not a Compact between Sovereign States”</a:t>
            </a:r>
          </a:p>
          <a:p>
            <a:pPr marL="0" indent="0">
              <a:buNone/>
            </a:pPr>
            <a:endParaRPr lang="en-US" dirty="0" smtClean="0"/>
          </a:p>
          <a:p>
            <a:pPr marL="0" indent="0" algn="just">
              <a:buNone/>
            </a:pPr>
            <a:r>
              <a:rPr lang="en-GB" sz="2300" i="1" dirty="0"/>
              <a:t>Who is to construe finally the Constitution of the United States?</a:t>
            </a:r>
            <a:r>
              <a:rPr lang="en-GB" sz="2300" dirty="0"/>
              <a:t> We all agree that the Constitution is the supreme law; but who shall interpret that law? </a:t>
            </a:r>
            <a:r>
              <a:rPr lang="en-GB" sz="2300" dirty="0" smtClean="0"/>
              <a:t>(…) </a:t>
            </a:r>
            <a:r>
              <a:rPr lang="en-GB" sz="2300" dirty="0"/>
              <a:t>In my opinion, Sir, even if the Constitution of the United States had made no express provision for such cases, it would yet be difficult to maintain, that, in a Constitution existing over four-and-twenty States, with equal authority over all, </a:t>
            </a:r>
            <a:r>
              <a:rPr lang="en-GB" sz="2300" i="1" dirty="0"/>
              <a:t>one</a:t>
            </a:r>
            <a:r>
              <a:rPr lang="en-GB" sz="2300" dirty="0"/>
              <a:t> could claim a right of construing it for the whole. This would seem a manifest impropriety; indeed, an absurdity. (…) </a:t>
            </a:r>
            <a:r>
              <a:rPr lang="en-GB" sz="2300" i="1" dirty="0">
                <a:solidFill>
                  <a:srgbClr val="FF0000"/>
                </a:solidFill>
              </a:rPr>
              <a:t>Congress must judge of the extent of its own powers </a:t>
            </a:r>
            <a:r>
              <a:rPr lang="en-GB" sz="2300" i="1" dirty="0"/>
              <a:t>so often as it is called on to exercise them, or it cannot act at all; and it must also act independent of State control, or it cannot act at all. The right of State interposition strikes at the very foundation of the legislative power of Congress. It possesses no effective legislative power, if such right of State interposition exists; because it can pass no law subject to abrogation.</a:t>
            </a:r>
            <a:r>
              <a:rPr lang="en-GB" sz="2300" dirty="0"/>
              <a:t> </a:t>
            </a:r>
            <a:endParaRPr lang="en-US" sz="2300" dirty="0"/>
          </a:p>
        </p:txBody>
      </p:sp>
      <p:sp>
        <p:nvSpPr>
          <p:cNvPr id="3" name="Title 2"/>
          <p:cNvSpPr>
            <a:spLocks noGrp="1"/>
          </p:cNvSpPr>
          <p:nvPr>
            <p:ph type="title"/>
          </p:nvPr>
        </p:nvSpPr>
        <p:spPr/>
        <p:txBody>
          <a:bodyPr/>
          <a:lstStyle/>
          <a:p>
            <a:r>
              <a:rPr lang="en-US" sz="2800" dirty="0" smtClean="0"/>
              <a:t>The “National” Reaction to South Carolina</a:t>
            </a:r>
            <a:endParaRPr lang="en-US" sz="2800" dirty="0"/>
          </a:p>
        </p:txBody>
      </p:sp>
      <p:pic>
        <p:nvPicPr>
          <p:cNvPr id="3074" name="Picture 2" descr="\\stevens\dla0rs\Mds_Desktop\searc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2887" y="2511425"/>
            <a:ext cx="1507505" cy="2235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33662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43608" y="2276872"/>
            <a:ext cx="4952873" cy="3705274"/>
          </a:xfrm>
        </p:spPr>
        <p:txBody>
          <a:bodyPr>
            <a:noAutofit/>
          </a:bodyPr>
          <a:lstStyle/>
          <a:p>
            <a:pPr marL="0" indent="0" algn="just">
              <a:buNone/>
            </a:pPr>
            <a:r>
              <a:rPr lang="en-GB" sz="1400" dirty="0" smtClean="0"/>
              <a:t>The </a:t>
            </a:r>
            <a:r>
              <a:rPr lang="en-GB" sz="1400" dirty="0"/>
              <a:t>doctrine of State sovereignty emerged strengthened from the tariff crisis. It would, in the following decades, gain respectability in constitutional politics. With the slavery question hardening into a divisive constitutional conflict, it was a matter of time until the manufacturing North and the agricultural South would fatally clash</a:t>
            </a:r>
            <a:r>
              <a:rPr lang="en-GB" sz="1400" dirty="0" smtClean="0"/>
              <a:t>. South </a:t>
            </a:r>
            <a:r>
              <a:rPr lang="en-GB" sz="1400" dirty="0"/>
              <a:t>Carolina </a:t>
            </a:r>
            <a:r>
              <a:rPr lang="en-GB" sz="1400" dirty="0" smtClean="0"/>
              <a:t>took </a:t>
            </a:r>
            <a:r>
              <a:rPr lang="en-GB" sz="1400" dirty="0"/>
              <a:t>the final step in </a:t>
            </a:r>
            <a:r>
              <a:rPr lang="en-GB" sz="1400" dirty="0">
                <a:solidFill>
                  <a:srgbClr val="FF0000"/>
                </a:solidFill>
              </a:rPr>
              <a:t>1860 and adopted the ‘Ordinance to dissolve the union between the State of South Carolina and the other States united with her under the compact entitled “The Constitution of the United States of America”’. </a:t>
            </a:r>
            <a:endParaRPr lang="en-GB" sz="1400" dirty="0" smtClean="0">
              <a:solidFill>
                <a:srgbClr val="FF0000"/>
              </a:solidFill>
            </a:endParaRPr>
          </a:p>
          <a:p>
            <a:pPr marL="0" indent="0" algn="just">
              <a:buNone/>
            </a:pPr>
            <a:r>
              <a:rPr lang="en-GB" sz="1400" dirty="0" smtClean="0"/>
              <a:t>Ten </a:t>
            </a:r>
            <a:r>
              <a:rPr lang="en-GB" sz="1400" dirty="0"/>
              <a:t>States would follow its lead. For the North this was a ‘rebellion’. The contrasting constitutional visions between the North and the South on the question of sovereignty led to the ‘Civil War’. Lincoln’s North won the Civil War. This </a:t>
            </a:r>
            <a:r>
              <a:rPr lang="en-GB" sz="1400" i="1" dirty="0"/>
              <a:t>extra</a:t>
            </a:r>
            <a:r>
              <a:rPr lang="en-GB" sz="1400" dirty="0"/>
              <a:t>-constitutional ‘fact’ henceforth discredited the theory of State sovereignty.</a:t>
            </a:r>
            <a:r>
              <a:rPr lang="en-US" sz="1400" dirty="0"/>
              <a:t> </a:t>
            </a:r>
          </a:p>
        </p:txBody>
      </p:sp>
      <p:sp>
        <p:nvSpPr>
          <p:cNvPr id="3" name="Title 2"/>
          <p:cNvSpPr>
            <a:spLocks noGrp="1"/>
          </p:cNvSpPr>
          <p:nvPr>
            <p:ph type="title"/>
          </p:nvPr>
        </p:nvSpPr>
        <p:spPr/>
        <p:txBody>
          <a:bodyPr/>
          <a:lstStyle/>
          <a:p>
            <a:r>
              <a:rPr lang="en-US" sz="3200" dirty="0" smtClean="0"/>
              <a:t>The Civil War and its Aftermath</a:t>
            </a:r>
            <a:endParaRPr lang="en-US" sz="3200" dirty="0"/>
          </a:p>
        </p:txBody>
      </p:sp>
      <p:pic>
        <p:nvPicPr>
          <p:cNvPr id="4098" name="Picture 2" descr="\\stevens\dla0rs\Mds_Desktop\searc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9725" y="2451100"/>
            <a:ext cx="1700286" cy="21300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39296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spcAft>
                <a:spcPts val="1200"/>
              </a:spcAft>
              <a:buNone/>
            </a:pPr>
            <a:r>
              <a:rPr lang="de-DE" b="1" dirty="0" smtClean="0"/>
              <a:t>Introduction</a:t>
            </a:r>
          </a:p>
          <a:p>
            <a:pPr marL="0" indent="0" algn="just">
              <a:spcAft>
                <a:spcPts val="1200"/>
              </a:spcAft>
              <a:buNone/>
            </a:pPr>
            <a:r>
              <a:rPr lang="de-DE" sz="1700" dirty="0" smtClean="0"/>
              <a:t>The 1787 Constitution allowed the federal government to act directly on the people. But what was the scope of the federal powers and how did they relate to the powers „inherent“ in the States? The Articles of Confederation had answered this in the text, when it attributed „the sole and exclusive right and power“ to act to the United States in certain fields. But what was the relationship between the federal and the State powers under the 1787 Constitution? Two – extreme – views came to compete: the „international“ and the „national view“. It was a compromise – third – view that would come to be accepted: dual federalism.</a:t>
            </a:r>
          </a:p>
        </p:txBody>
      </p:sp>
      <p:sp>
        <p:nvSpPr>
          <p:cNvPr id="2" name="Title 1"/>
          <p:cNvSpPr>
            <a:spLocks noGrp="1"/>
          </p:cNvSpPr>
          <p:nvPr>
            <p:ph type="title"/>
          </p:nvPr>
        </p:nvSpPr>
        <p:spPr/>
        <p:txBody>
          <a:bodyPr>
            <a:normAutofit/>
          </a:bodyPr>
          <a:lstStyle/>
          <a:p>
            <a:pPr algn="ctr"/>
            <a:r>
              <a:rPr lang="de-DE" sz="3600" dirty="0" smtClean="0"/>
              <a:t>b. Dual and Cooperative Federalism</a:t>
            </a:r>
            <a:endParaRPr lang="en-US" sz="36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9247" y="2420888"/>
            <a:ext cx="7745505" cy="3384376"/>
          </a:xfrm>
        </p:spPr>
        <p:txBody>
          <a:bodyPr>
            <a:normAutofit fontScale="62500" lnSpcReduction="20000"/>
          </a:bodyPr>
          <a:lstStyle/>
          <a:p>
            <a:pPr marL="0" indent="0" algn="just">
              <a:spcAft>
                <a:spcPts val="1200"/>
              </a:spcAft>
              <a:buNone/>
            </a:pPr>
            <a:r>
              <a:rPr lang="en-GB" sz="2800" b="1" dirty="0" smtClean="0"/>
              <a:t>Dual Federalism – Dual Sovereignty</a:t>
            </a:r>
          </a:p>
          <a:p>
            <a:pPr marL="0" indent="0" algn="just">
              <a:spcAft>
                <a:spcPts val="1200"/>
              </a:spcAft>
              <a:buNone/>
            </a:pPr>
            <a:endParaRPr lang="en-GB" sz="2800" dirty="0" smtClean="0"/>
          </a:p>
          <a:p>
            <a:pPr marL="0" indent="0" algn="just">
              <a:spcAft>
                <a:spcPts val="1200"/>
              </a:spcAft>
              <a:buNone/>
            </a:pPr>
            <a:r>
              <a:rPr lang="en-GB" sz="2800" dirty="0" smtClean="0"/>
              <a:t>Dual federalism accepts the idea of autonomous national powers. </a:t>
            </a:r>
            <a:r>
              <a:rPr lang="en-GB" sz="2900" dirty="0" smtClean="0"/>
              <a:t>Dual federalism here aligned itself with the idea of dual sovereignty: </a:t>
            </a:r>
            <a:r>
              <a:rPr lang="en-GB" sz="2900" i="1" dirty="0" smtClean="0">
                <a:solidFill>
                  <a:schemeClr val="accent2">
                    <a:lumMod val="75000"/>
                  </a:schemeClr>
                </a:solidFill>
              </a:rPr>
              <a:t>“The United States are sovereign as to all the powers of government actually surrendered: Each State in the Union is sovereign as to all the powers reserved“ </a:t>
            </a:r>
            <a:r>
              <a:rPr lang="en-GB" sz="2900" dirty="0" smtClean="0"/>
              <a:t>(</a:t>
            </a:r>
            <a:r>
              <a:rPr lang="en-GB" sz="2900" i="1" dirty="0" smtClean="0"/>
              <a:t>Chisholm v State of Georgia</a:t>
            </a:r>
            <a:r>
              <a:rPr lang="en-GB" sz="2900" dirty="0" smtClean="0"/>
              <a:t>, 1793). There are two mutually exclusive spheres of power: </a:t>
            </a:r>
            <a:r>
              <a:rPr lang="en-GB" sz="2900" i="1" dirty="0" smtClean="0">
                <a:solidFill>
                  <a:srgbClr val="A36520"/>
                </a:solidFill>
              </a:rPr>
              <a:t>„[T]he powers of the General Government, and of the State, although both exist and are exercised within the same territorial limits, are yet separate and distinct sovereignties, acting separately and independently of each other within their respective spheres“ </a:t>
            </a:r>
            <a:r>
              <a:rPr lang="en-GB" sz="2900" dirty="0" smtClean="0"/>
              <a:t>(</a:t>
            </a:r>
            <a:r>
              <a:rPr lang="en-GB" sz="2900" i="1" dirty="0" err="1" smtClean="0"/>
              <a:t>Ableman</a:t>
            </a:r>
            <a:r>
              <a:rPr lang="en-GB" sz="2900" i="1" dirty="0" smtClean="0"/>
              <a:t> v Booth</a:t>
            </a:r>
            <a:r>
              <a:rPr lang="en-GB" sz="2900" dirty="0" smtClean="0"/>
              <a:t>, 1859).</a:t>
            </a:r>
            <a:endParaRPr lang="en-GB" dirty="0"/>
          </a:p>
        </p:txBody>
      </p:sp>
      <p:sp>
        <p:nvSpPr>
          <p:cNvPr id="2" name="Title 1"/>
          <p:cNvSpPr>
            <a:spLocks noGrp="1"/>
          </p:cNvSpPr>
          <p:nvPr>
            <p:ph type="title"/>
          </p:nvPr>
        </p:nvSpPr>
        <p:spPr/>
        <p:txBody>
          <a:bodyPr>
            <a:normAutofit/>
          </a:bodyPr>
          <a:lstStyle/>
          <a:p>
            <a:pPr algn="ctr"/>
            <a:r>
              <a:rPr lang="de-DE" sz="3600" dirty="0" smtClean="0"/>
              <a:t>Dual </a:t>
            </a:r>
            <a:r>
              <a:rPr lang="de-DE" sz="3600" dirty="0" err="1" smtClean="0"/>
              <a:t>Federalism</a:t>
            </a:r>
            <a:r>
              <a:rPr lang="de-DE" sz="3600" dirty="0" smtClean="0"/>
              <a:t>: </a:t>
            </a:r>
            <a:r>
              <a:rPr lang="de-DE" sz="3600" dirty="0" err="1" smtClean="0"/>
              <a:t>Overview</a:t>
            </a:r>
            <a:endParaRPr lang="en-US" sz="3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9247" y="2492896"/>
            <a:ext cx="7745505" cy="3096344"/>
          </a:xfrm>
        </p:spPr>
        <p:txBody>
          <a:bodyPr>
            <a:normAutofit fontScale="92500"/>
          </a:bodyPr>
          <a:lstStyle/>
          <a:p>
            <a:pPr algn="just">
              <a:spcAft>
                <a:spcPts val="600"/>
              </a:spcAft>
            </a:pPr>
            <a:r>
              <a:rPr lang="de-DE" sz="2200" dirty="0" err="1" smtClean="0"/>
              <a:t>No</a:t>
            </a:r>
            <a:r>
              <a:rPr lang="de-DE" sz="2200" dirty="0" smtClean="0"/>
              <a:t> theory </a:t>
            </a:r>
            <a:r>
              <a:rPr lang="de-DE" sz="2200" dirty="0"/>
              <a:t>of</a:t>
            </a:r>
            <a:r>
              <a:rPr lang="de-DE" sz="2200" dirty="0" smtClean="0"/>
              <a:t> federalism in antiquity</a:t>
            </a:r>
          </a:p>
          <a:p>
            <a:pPr algn="just">
              <a:spcAft>
                <a:spcPts val="600"/>
              </a:spcAft>
            </a:pPr>
            <a:r>
              <a:rPr lang="de-DE" sz="2200" dirty="0" smtClean="0"/>
              <a:t>No „medieval“ theory of federalism </a:t>
            </a:r>
          </a:p>
          <a:p>
            <a:pPr algn="just">
              <a:spcAft>
                <a:spcPts val="600"/>
              </a:spcAft>
            </a:pPr>
            <a:r>
              <a:rPr lang="de-DE" sz="2200" dirty="0" smtClean="0"/>
              <a:t>Modern federalism emerges with the rise of the (European) State system. This legal „pluralism“ provides the background to theories of „Unions of States“. Federalism comes to refer to legal arrangements between territorically distinct political communities. The „federal principle“ refers to </a:t>
            </a:r>
            <a:r>
              <a:rPr lang="de-DE" sz="2200" i="1" dirty="0" smtClean="0"/>
              <a:t>international </a:t>
            </a:r>
            <a:r>
              <a:rPr lang="de-DE" sz="2200" dirty="0" smtClean="0"/>
              <a:t>and </a:t>
            </a:r>
            <a:r>
              <a:rPr lang="de-DE" sz="2200" i="1" dirty="0" smtClean="0"/>
              <a:t>contractual </a:t>
            </a:r>
            <a:r>
              <a:rPr lang="de-DE" sz="2200" dirty="0" smtClean="0"/>
              <a:t>relations between States.</a:t>
            </a:r>
          </a:p>
          <a:p>
            <a:pPr>
              <a:spcAft>
                <a:spcPts val="600"/>
              </a:spcAft>
            </a:pPr>
            <a:endParaRPr lang="de-DE" sz="2800" dirty="0" smtClean="0"/>
          </a:p>
          <a:p>
            <a:endParaRPr lang="en-US" dirty="0"/>
          </a:p>
        </p:txBody>
      </p:sp>
      <p:sp>
        <p:nvSpPr>
          <p:cNvPr id="2" name="Title 1"/>
          <p:cNvSpPr>
            <a:spLocks noGrp="1"/>
          </p:cNvSpPr>
          <p:nvPr>
            <p:ph type="title"/>
          </p:nvPr>
        </p:nvSpPr>
        <p:spPr>
          <a:xfrm>
            <a:off x="539552" y="692696"/>
            <a:ext cx="8229600" cy="909884"/>
          </a:xfrm>
        </p:spPr>
        <p:txBody>
          <a:bodyPr>
            <a:normAutofit/>
          </a:bodyPr>
          <a:lstStyle/>
          <a:p>
            <a:r>
              <a:rPr lang="en-GB" sz="2800" b="1" dirty="0" smtClean="0"/>
              <a:t>Introduction</a:t>
            </a:r>
            <a:endParaRPr lang="en-GB" sz="28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2132856"/>
            <a:ext cx="3816423" cy="4320480"/>
          </a:xfrm>
        </p:spPr>
        <p:txBody>
          <a:bodyPr>
            <a:normAutofit lnSpcReduction="10000"/>
          </a:bodyPr>
          <a:lstStyle/>
          <a:p>
            <a:pPr marL="0" indent="0" algn="just">
              <a:spcAft>
                <a:spcPts val="1200"/>
              </a:spcAft>
              <a:buNone/>
            </a:pPr>
            <a:r>
              <a:rPr lang="de-DE" sz="1800" dirty="0" smtClean="0">
                <a:solidFill>
                  <a:schemeClr val="tx1"/>
                </a:solidFill>
              </a:rPr>
              <a:t>How did dual federalism work? The best illustration may be found in the U.S. Supreme Court‘s jurisprudence on the „</a:t>
            </a:r>
            <a:r>
              <a:rPr lang="de-DE" sz="1800" dirty="0" smtClean="0">
                <a:solidFill>
                  <a:srgbClr val="FF0000"/>
                </a:solidFill>
              </a:rPr>
              <a:t>Commerce Clause</a:t>
            </a:r>
            <a:r>
              <a:rPr lang="de-DE" sz="1800" dirty="0" smtClean="0">
                <a:solidFill>
                  <a:schemeClr val="tx1"/>
                </a:solidFill>
              </a:rPr>
              <a:t>“. This clause gives the Union the power „</a:t>
            </a:r>
            <a:r>
              <a:rPr lang="de-DE" sz="1800" dirty="0" smtClean="0">
                <a:solidFill>
                  <a:srgbClr val="FF0000"/>
                </a:solidFill>
              </a:rPr>
              <a:t>to regulate Commerce with foreign nations, and among the several States“ </a:t>
            </a:r>
            <a:r>
              <a:rPr lang="de-DE" sz="1800" dirty="0" smtClean="0">
                <a:solidFill>
                  <a:schemeClr val="tx1"/>
                </a:solidFill>
              </a:rPr>
              <a:t>– Article I, Section 8, Clause 3). So, where did interstate commerce begin and internal commerce end? Dual federalism tries to balance between the powers of both levels of government by safeguarding sovereign „enclaves“ for each.  </a:t>
            </a:r>
          </a:p>
          <a:p>
            <a:pPr marL="0" indent="0" algn="just">
              <a:spcAft>
                <a:spcPts val="1200"/>
              </a:spcAft>
              <a:buNone/>
            </a:pPr>
            <a:endParaRPr lang="en-US" sz="1800" dirty="0">
              <a:solidFill>
                <a:schemeClr val="tx1"/>
              </a:solidFill>
            </a:endParaRPr>
          </a:p>
        </p:txBody>
      </p:sp>
      <p:sp>
        <p:nvSpPr>
          <p:cNvPr id="2" name="Title 1"/>
          <p:cNvSpPr>
            <a:spLocks noGrp="1"/>
          </p:cNvSpPr>
          <p:nvPr>
            <p:ph type="title"/>
          </p:nvPr>
        </p:nvSpPr>
        <p:spPr/>
        <p:txBody>
          <a:bodyPr>
            <a:normAutofit/>
          </a:bodyPr>
          <a:lstStyle/>
          <a:p>
            <a:pPr algn="ctr"/>
            <a:r>
              <a:rPr lang="en-GB" sz="3600" dirty="0" smtClean="0"/>
              <a:t>Example: Commerce Clause</a:t>
            </a:r>
            <a:endParaRPr lang="en-GB" sz="3600" dirty="0"/>
          </a:p>
        </p:txBody>
      </p:sp>
      <p:sp>
        <p:nvSpPr>
          <p:cNvPr id="4" name="Content Placeholder 2"/>
          <p:cNvSpPr txBox="1">
            <a:spLocks/>
          </p:cNvSpPr>
          <p:nvPr/>
        </p:nvSpPr>
        <p:spPr>
          <a:xfrm>
            <a:off x="3851921" y="2348880"/>
            <a:ext cx="3816424" cy="3024336"/>
          </a:xfrm>
          <a:prstGeom prst="rect">
            <a:avLst/>
          </a:prstGeom>
        </p:spPr>
        <p:txBody>
          <a:bodyPr vert="horz" lIns="91440" tIns="45720" rIns="91440" bIns="45720" rtlCol="0">
            <a:normAutofit/>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pPr marL="0" indent="0" algn="just">
              <a:spcAft>
                <a:spcPts val="1200"/>
              </a:spcAft>
              <a:buFont typeface="Wingdings" pitchFamily="2" charset="2"/>
              <a:buNone/>
            </a:pPr>
            <a:endParaRPr lang="en-US" sz="2000" dirty="0"/>
          </a:p>
        </p:txBody>
      </p:sp>
      <p:pic>
        <p:nvPicPr>
          <p:cNvPr id="9" name="Picture 8" descr="DF.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4048" y="2276872"/>
            <a:ext cx="3416300" cy="351790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47500" lnSpcReduction="20000"/>
          </a:bodyPr>
          <a:lstStyle/>
          <a:p>
            <a:pPr marL="0" indent="0">
              <a:spcAft>
                <a:spcPts val="600"/>
              </a:spcAft>
              <a:buNone/>
            </a:pPr>
            <a:r>
              <a:rPr lang="de-DE" sz="4000" dirty="0" smtClean="0"/>
              <a:t>United States v Knight (1895): „Commerce“ versus  „Manufacture“</a:t>
            </a:r>
          </a:p>
          <a:p>
            <a:pPr indent="0" algn="just">
              <a:buNone/>
            </a:pPr>
            <a:r>
              <a:rPr lang="en-US" sz="3500" dirty="0" smtClean="0"/>
              <a:t>“It cannot be denied that the power of a state to protect the lives, health, and property of its citizens, and to preserve good order and the public morals, “the power to govern men and things within the limits of its dominion,” </a:t>
            </a:r>
            <a:r>
              <a:rPr lang="en-US" sz="3500" i="1" dirty="0" smtClean="0"/>
              <a:t>is a power originally and always belonging to the states, not surrendered by them to the general government, nor directly restrained by the constitution of the United States, and essentially exclusive’. ‘It is </a:t>
            </a:r>
            <a:r>
              <a:rPr lang="en-US" sz="3500" dirty="0" smtClean="0"/>
              <a:t>vital that the independence of the commercial power and of the police power, and the delimitation between them, however sometimes perplexing, should always be recognized and observed, for, while the one furnishes the strongest bond of union, the other is essential to the preservation of the autonomy of the states as required by our dual form of government[.]” “Commerce succeeds manufacture, and is not a part of it.”</a:t>
            </a:r>
          </a:p>
          <a:p>
            <a:pPr indent="0" algn="just">
              <a:buNone/>
            </a:pPr>
            <a:endParaRPr lang="en-US" sz="3500" dirty="0"/>
          </a:p>
          <a:p>
            <a:pPr indent="0" algn="just">
              <a:buNone/>
            </a:pPr>
            <a:r>
              <a:rPr lang="en-US" sz="3500" dirty="0" smtClean="0"/>
              <a:t>“Police Powers”</a:t>
            </a:r>
            <a:endParaRPr lang="en-US" sz="3500" dirty="0"/>
          </a:p>
        </p:txBody>
      </p:sp>
      <p:sp>
        <p:nvSpPr>
          <p:cNvPr id="2" name="Title 1"/>
          <p:cNvSpPr>
            <a:spLocks noGrp="1"/>
          </p:cNvSpPr>
          <p:nvPr>
            <p:ph type="title"/>
          </p:nvPr>
        </p:nvSpPr>
        <p:spPr/>
        <p:txBody>
          <a:bodyPr>
            <a:normAutofit/>
          </a:bodyPr>
          <a:lstStyle/>
          <a:p>
            <a:pPr algn="ctr"/>
            <a:r>
              <a:rPr lang="de-DE" sz="3600" dirty="0" smtClean="0"/>
              <a:t>Dual Federalism (3)</a:t>
            </a:r>
            <a:endParaRPr lang="en-US" sz="36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just">
              <a:spcAft>
                <a:spcPts val="1200"/>
              </a:spcAft>
              <a:buNone/>
            </a:pPr>
            <a:r>
              <a:rPr lang="en-GB" b="1" dirty="0" smtClean="0"/>
              <a:t>Hammer v </a:t>
            </a:r>
            <a:r>
              <a:rPr lang="en-GB" b="1" dirty="0" err="1" smtClean="0"/>
              <a:t>Dagenhart</a:t>
            </a:r>
            <a:r>
              <a:rPr lang="en-GB" b="1" dirty="0" smtClean="0"/>
              <a:t> (1918)</a:t>
            </a:r>
          </a:p>
          <a:p>
            <a:pPr marL="0" indent="0" algn="just">
              <a:buNone/>
            </a:pPr>
            <a:endParaRPr lang="en-GB" sz="2000" dirty="0" smtClean="0"/>
          </a:p>
          <a:p>
            <a:pPr marL="0" indent="0" algn="just">
              <a:buNone/>
            </a:pPr>
            <a:r>
              <a:rPr lang="en-GB" sz="2000" dirty="0" smtClean="0"/>
              <a:t>„</a:t>
            </a:r>
            <a:r>
              <a:rPr lang="en-GB" sz="2000" dirty="0"/>
              <a:t>R</a:t>
            </a:r>
            <a:r>
              <a:rPr lang="en-GB" sz="2000" dirty="0" smtClean="0"/>
              <a:t>egulation“ versus „prohibition“. Could the federation prohibit interstate commerce in a product? Could the Child </a:t>
            </a:r>
            <a:r>
              <a:rPr lang="en-GB" sz="2000" dirty="0" err="1" smtClean="0"/>
              <a:t>Labor</a:t>
            </a:r>
            <a:r>
              <a:rPr lang="en-GB" sz="2000" dirty="0" smtClean="0"/>
              <a:t> Act standardize the ages at which children could be employed in mining and manufacture? The Supreme Court found: „no“! The power to „regulate“ commerce was „directly the contrary to the assumed right to forbid commerce from moving and thus destroying it as to particular commodities“. </a:t>
            </a:r>
          </a:p>
          <a:p>
            <a:pPr>
              <a:buNone/>
            </a:pPr>
            <a:endParaRPr lang="en-GB" dirty="0"/>
          </a:p>
        </p:txBody>
      </p:sp>
      <p:sp>
        <p:nvSpPr>
          <p:cNvPr id="2" name="Title 1"/>
          <p:cNvSpPr>
            <a:spLocks noGrp="1"/>
          </p:cNvSpPr>
          <p:nvPr>
            <p:ph type="title"/>
          </p:nvPr>
        </p:nvSpPr>
        <p:spPr/>
        <p:txBody>
          <a:bodyPr>
            <a:normAutofit/>
          </a:bodyPr>
          <a:lstStyle/>
          <a:p>
            <a:pPr algn="ctr"/>
            <a:r>
              <a:rPr lang="de-DE" sz="3600" dirty="0" smtClean="0"/>
              <a:t>Dual Federalism (4)</a:t>
            </a:r>
            <a:endParaRPr lang="en-US" sz="36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9247" y="2492896"/>
            <a:ext cx="3872753" cy="3672408"/>
          </a:xfrm>
        </p:spPr>
        <p:txBody>
          <a:bodyPr>
            <a:normAutofit fontScale="70000" lnSpcReduction="20000"/>
          </a:bodyPr>
          <a:lstStyle/>
          <a:p>
            <a:pPr marL="0" indent="0" algn="just">
              <a:spcAft>
                <a:spcPts val="1200"/>
              </a:spcAft>
              <a:buNone/>
            </a:pPr>
            <a:r>
              <a:rPr lang="en-GB" sz="2800" dirty="0" smtClean="0"/>
              <a:t>Reforms follow crises. The reformation of American federalism followed the Great Depression of 1929. The nation was in economic danger and only a “new nationalism” could help it revitalise the economy. The result is the “New Deal”. The “new federalism” enters into “State domains”. Within these fields the federation and the States co-legislate. This is a true “constitutional moment”.</a:t>
            </a:r>
          </a:p>
          <a:p>
            <a:pPr marL="0" indent="0" algn="just">
              <a:spcAft>
                <a:spcPts val="1200"/>
              </a:spcAft>
              <a:buNone/>
            </a:pPr>
            <a:endParaRPr lang="en-GB" sz="2800" dirty="0"/>
          </a:p>
          <a:p>
            <a:pPr marL="0" indent="0" algn="just">
              <a:spcAft>
                <a:spcPts val="1200"/>
              </a:spcAft>
              <a:buNone/>
            </a:pPr>
            <a:endParaRPr lang="en-GB" sz="2800" dirty="0" smtClean="0"/>
          </a:p>
          <a:p>
            <a:pPr marL="0" indent="0" algn="just">
              <a:spcAft>
                <a:spcPts val="1200"/>
              </a:spcAft>
              <a:buNone/>
            </a:pPr>
            <a:endParaRPr lang="en-GB" sz="2800" dirty="0"/>
          </a:p>
        </p:txBody>
      </p:sp>
      <p:sp>
        <p:nvSpPr>
          <p:cNvPr id="2" name="Title 1"/>
          <p:cNvSpPr>
            <a:spLocks noGrp="1"/>
          </p:cNvSpPr>
          <p:nvPr>
            <p:ph type="title"/>
          </p:nvPr>
        </p:nvSpPr>
        <p:spPr/>
        <p:txBody>
          <a:bodyPr>
            <a:normAutofit/>
          </a:bodyPr>
          <a:lstStyle/>
          <a:p>
            <a:pPr algn="ctr"/>
            <a:r>
              <a:rPr lang="en-GB" sz="3600" dirty="0" smtClean="0"/>
              <a:t>Cooperative Federalism </a:t>
            </a:r>
            <a:r>
              <a:rPr lang="en-GB" dirty="0" smtClean="0"/>
              <a:t/>
            </a:r>
            <a:br>
              <a:rPr lang="en-GB" dirty="0" smtClean="0"/>
            </a:br>
            <a:r>
              <a:rPr lang="en-GB" sz="2700" dirty="0" smtClean="0"/>
              <a:t>The New Nationalism (1)</a:t>
            </a:r>
            <a:endParaRPr lang="en-GB" sz="2700" dirty="0"/>
          </a:p>
        </p:txBody>
      </p:sp>
      <p:pic>
        <p:nvPicPr>
          <p:cNvPr id="4" name="Picture 3" descr="CF.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0072" y="2276872"/>
            <a:ext cx="3086100" cy="3517900"/>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40000" lnSpcReduction="20000"/>
          </a:bodyPr>
          <a:lstStyle/>
          <a:p>
            <a:pPr marL="0" indent="0" algn="just">
              <a:spcAft>
                <a:spcPts val="600"/>
              </a:spcAft>
              <a:buNone/>
            </a:pPr>
            <a:r>
              <a:rPr lang="en-GB" sz="5100" dirty="0" smtClean="0"/>
              <a:t>The rise of national power is first expressed through an expansion of federal competences. In its post-New Deal jurisprudence, the Supreme Court abandons the distinction between “commerce” and “production”. </a:t>
            </a:r>
          </a:p>
          <a:p>
            <a:pPr marL="0" indent="0" algn="just">
              <a:spcAft>
                <a:spcPts val="600"/>
              </a:spcAft>
              <a:buNone/>
            </a:pPr>
            <a:r>
              <a:rPr lang="en-GB" sz="5100" dirty="0" smtClean="0"/>
              <a:t>Thus: in </a:t>
            </a:r>
            <a:r>
              <a:rPr lang="en-GB" sz="5100" i="1" dirty="0" smtClean="0"/>
              <a:t>Jones v Laughlin </a:t>
            </a:r>
            <a:r>
              <a:rPr lang="en-GB" sz="5100" dirty="0" smtClean="0"/>
              <a:t>(1937), the constitutionality of the National </a:t>
            </a:r>
            <a:r>
              <a:rPr lang="en-GB" sz="5100" dirty="0" err="1" smtClean="0"/>
              <a:t>Labor</a:t>
            </a:r>
            <a:r>
              <a:rPr lang="en-GB" sz="5100" dirty="0" smtClean="0"/>
              <a:t> Relations Act (1935) is challenged as an attempt to regulate all industry, thus invalidating the reserved powers of the States over their local concerns”. The Supreme Court now held:</a:t>
            </a:r>
          </a:p>
          <a:p>
            <a:pPr marL="0" indent="0" algn="just">
              <a:spcAft>
                <a:spcPts val="600"/>
              </a:spcAft>
              <a:buNone/>
            </a:pPr>
            <a:r>
              <a:rPr lang="en-US" sz="5100" i="1" dirty="0" smtClean="0">
                <a:solidFill>
                  <a:schemeClr val="accent2">
                    <a:lumMod val="75000"/>
                  </a:schemeClr>
                </a:solidFill>
              </a:rPr>
              <a:t>“Although activities may be intrastate in character when separately considered, if they have such a close and substantial relation to interstate commerce that their control is essential or appropriate to protect that commerce from burdens and obstructions, Congress cannot be denied the power to exercise that control.”</a:t>
            </a:r>
            <a:endParaRPr lang="en-GB" sz="5100" dirty="0">
              <a:solidFill>
                <a:schemeClr val="accent2">
                  <a:lumMod val="75000"/>
                </a:schemeClr>
              </a:solidFill>
            </a:endParaRPr>
          </a:p>
        </p:txBody>
      </p:sp>
      <p:sp>
        <p:nvSpPr>
          <p:cNvPr id="2" name="Title 1"/>
          <p:cNvSpPr>
            <a:spLocks noGrp="1"/>
          </p:cNvSpPr>
          <p:nvPr>
            <p:ph type="title"/>
          </p:nvPr>
        </p:nvSpPr>
        <p:spPr/>
        <p:txBody>
          <a:bodyPr>
            <a:normAutofit fontScale="90000"/>
          </a:bodyPr>
          <a:lstStyle/>
          <a:p>
            <a:pPr algn="ctr"/>
            <a:r>
              <a:rPr lang="en-GB" sz="4000" dirty="0" smtClean="0"/>
              <a:t>Cooperative Federalism </a:t>
            </a:r>
            <a:r>
              <a:rPr lang="en-GB" dirty="0" smtClean="0"/>
              <a:t/>
            </a:r>
            <a:br>
              <a:rPr lang="en-GB" dirty="0" smtClean="0"/>
            </a:br>
            <a:r>
              <a:rPr lang="en-GB" sz="3100" dirty="0" smtClean="0"/>
              <a:t>The New Nationalism (2)</a:t>
            </a:r>
            <a:endParaRPr lang="en-GB" sz="31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9247" y="2636912"/>
            <a:ext cx="7745505" cy="3489250"/>
          </a:xfrm>
        </p:spPr>
        <p:txBody>
          <a:bodyPr>
            <a:normAutofit/>
          </a:bodyPr>
          <a:lstStyle/>
          <a:p>
            <a:pPr marL="0" indent="0" algn="just">
              <a:spcAft>
                <a:spcPts val="1200"/>
              </a:spcAft>
              <a:buNone/>
            </a:pPr>
            <a:r>
              <a:rPr lang="en-GB" dirty="0" smtClean="0"/>
              <a:t>In the following fifty years, the Supreme Court dismantles many – if not all – exclusive competences of the States. </a:t>
            </a:r>
          </a:p>
          <a:p>
            <a:pPr lvl="1" algn="just"/>
            <a:r>
              <a:rPr lang="en-GB" sz="2400" i="1" dirty="0" smtClean="0"/>
              <a:t>United States v Darby </a:t>
            </a:r>
            <a:r>
              <a:rPr lang="en-GB" sz="2400" dirty="0" smtClean="0"/>
              <a:t>(1941)</a:t>
            </a:r>
          </a:p>
          <a:p>
            <a:pPr lvl="1" algn="just"/>
            <a:r>
              <a:rPr lang="en-GB" sz="2400" i="1" dirty="0" err="1" smtClean="0">
                <a:solidFill>
                  <a:schemeClr val="tx1"/>
                </a:solidFill>
              </a:rPr>
              <a:t>Wickard</a:t>
            </a:r>
            <a:r>
              <a:rPr lang="en-GB" sz="2400" i="1" dirty="0" smtClean="0">
                <a:solidFill>
                  <a:schemeClr val="tx1"/>
                </a:solidFill>
              </a:rPr>
              <a:t> v </a:t>
            </a:r>
            <a:r>
              <a:rPr lang="en-GB" sz="2400" i="1" dirty="0" err="1" smtClean="0">
                <a:solidFill>
                  <a:schemeClr val="tx1"/>
                </a:solidFill>
              </a:rPr>
              <a:t>Filburn</a:t>
            </a:r>
            <a:r>
              <a:rPr lang="en-GB" sz="2400" i="1" dirty="0" smtClean="0">
                <a:solidFill>
                  <a:schemeClr val="tx1"/>
                </a:solidFill>
              </a:rPr>
              <a:t> </a:t>
            </a:r>
            <a:r>
              <a:rPr lang="en-GB" sz="2400" dirty="0" smtClean="0">
                <a:solidFill>
                  <a:schemeClr val="tx1"/>
                </a:solidFill>
              </a:rPr>
              <a:t>(1942)</a:t>
            </a:r>
          </a:p>
          <a:p>
            <a:pPr lvl="1" algn="just"/>
            <a:r>
              <a:rPr lang="en-GB" sz="2400" i="1" dirty="0" smtClean="0">
                <a:solidFill>
                  <a:srgbClr val="FF0000"/>
                </a:solidFill>
              </a:rPr>
              <a:t>Garcia v San Antonio Metropolitan Transit Authority </a:t>
            </a:r>
            <a:r>
              <a:rPr lang="en-GB" sz="2400" dirty="0" smtClean="0"/>
              <a:t>(1985)</a:t>
            </a:r>
          </a:p>
          <a:p>
            <a:pPr>
              <a:buNone/>
            </a:pPr>
            <a:endParaRPr lang="en-GB" dirty="0"/>
          </a:p>
        </p:txBody>
      </p:sp>
      <p:sp>
        <p:nvSpPr>
          <p:cNvPr id="2" name="Title 1"/>
          <p:cNvSpPr>
            <a:spLocks noGrp="1"/>
          </p:cNvSpPr>
          <p:nvPr>
            <p:ph type="title"/>
          </p:nvPr>
        </p:nvSpPr>
        <p:spPr/>
        <p:txBody>
          <a:bodyPr>
            <a:noAutofit/>
          </a:bodyPr>
          <a:lstStyle/>
          <a:p>
            <a:pPr algn="ctr"/>
            <a:r>
              <a:rPr lang="en-GB" sz="3200" dirty="0" smtClean="0"/>
              <a:t>Cooperative Federalism </a:t>
            </a:r>
            <a:br>
              <a:rPr lang="en-GB" sz="3200" dirty="0" smtClean="0"/>
            </a:br>
            <a:r>
              <a:rPr lang="en-GB" sz="3200" dirty="0" smtClean="0"/>
              <a:t>The New Nationalism (3)</a:t>
            </a:r>
            <a:endParaRPr lang="en-GB" sz="32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just">
              <a:spcAft>
                <a:spcPts val="600"/>
              </a:spcAft>
              <a:buNone/>
            </a:pPr>
            <a:r>
              <a:rPr lang="en-GB" sz="2000" dirty="0" smtClean="0"/>
              <a:t>In </a:t>
            </a:r>
            <a:r>
              <a:rPr lang="en-GB" sz="2000" i="1" dirty="0" smtClean="0"/>
              <a:t>Garcia</a:t>
            </a:r>
            <a:r>
              <a:rPr lang="en-GB" sz="2000" dirty="0" smtClean="0"/>
              <a:t>, the Supreme Court goes so far as to discard the idea of competence limits on the powers of Congress. Instead, the States would be protected by means of the “</a:t>
            </a:r>
            <a:r>
              <a:rPr lang="en-GB" sz="2000" dirty="0" smtClean="0">
                <a:solidFill>
                  <a:srgbClr val="FF0000"/>
                </a:solidFill>
              </a:rPr>
              <a:t>political safeguards of federalism</a:t>
            </a:r>
            <a:r>
              <a:rPr lang="en-GB" sz="2000" dirty="0" smtClean="0"/>
              <a:t>”.</a:t>
            </a:r>
          </a:p>
          <a:p>
            <a:pPr marL="777240" lvl="2" indent="0" algn="just">
              <a:spcAft>
                <a:spcPts val="600"/>
              </a:spcAft>
              <a:buNone/>
            </a:pPr>
            <a:r>
              <a:rPr lang="en-US" sz="1500" i="1" dirty="0" smtClean="0">
                <a:solidFill>
                  <a:srgbClr val="A36520"/>
                </a:solidFill>
              </a:rPr>
              <a:t>“Apart from the limitation on federal authority inherent in the delegated nature of Congress’ Article I powers, the principal means chosen by the Framers to ensure the role of the States in the federal system lies in the structure of the Federal Government itself. It is no novelty to observe that the composition of the Federal Government was designed in large part to protect the States from overreaching by Congress. The Framers thus gave the States a role in the selection both of the Executive and the Legislative Branches of the Federal Government. The States were vested with indirect influence over the House of Representatives and the Presidency by their control of electoral qualifications and their role in Presidential elections.” </a:t>
            </a:r>
            <a:endParaRPr lang="en-GB" sz="1500" i="1" dirty="0" smtClean="0">
              <a:solidFill>
                <a:srgbClr val="A36520"/>
              </a:solidFill>
            </a:endParaRPr>
          </a:p>
          <a:p>
            <a:endParaRPr lang="en-GB" dirty="0"/>
          </a:p>
        </p:txBody>
      </p:sp>
      <p:sp>
        <p:nvSpPr>
          <p:cNvPr id="2" name="Title 1"/>
          <p:cNvSpPr>
            <a:spLocks noGrp="1"/>
          </p:cNvSpPr>
          <p:nvPr>
            <p:ph type="title"/>
          </p:nvPr>
        </p:nvSpPr>
        <p:spPr/>
        <p:txBody>
          <a:bodyPr>
            <a:normAutofit fontScale="90000"/>
          </a:bodyPr>
          <a:lstStyle/>
          <a:p>
            <a:pPr algn="ctr"/>
            <a:r>
              <a:rPr lang="en-GB" sz="3600" dirty="0" smtClean="0"/>
              <a:t>Cooperative Federalism </a:t>
            </a:r>
            <a:br>
              <a:rPr lang="en-GB" sz="3600" dirty="0" smtClean="0"/>
            </a:br>
            <a:r>
              <a:rPr lang="en-GB" sz="2800" dirty="0" smtClean="0"/>
              <a:t>The New Nationalism (4)</a:t>
            </a:r>
            <a:endParaRPr lang="en-GB" sz="28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576" y="2420888"/>
            <a:ext cx="7931224" cy="3888432"/>
          </a:xfrm>
        </p:spPr>
        <p:txBody>
          <a:bodyPr>
            <a:noAutofit/>
          </a:bodyPr>
          <a:lstStyle/>
          <a:p>
            <a:pPr marL="0" lvl="2" indent="0" algn="just">
              <a:buNone/>
            </a:pPr>
            <a:r>
              <a:rPr lang="en-US" sz="1800" i="1" dirty="0">
                <a:solidFill>
                  <a:srgbClr val="A36520"/>
                </a:solidFill>
              </a:rPr>
              <a:t>They were given more direct influence in the Senate, where each State received equal representation and each Senator was to be selected by the legislature of his State. The significance attached to the States’ equal representation in the Senate is underscored by the prohibition of any constitutional amendment divesting a State of equal representation without the State’s consent . . . </a:t>
            </a:r>
          </a:p>
          <a:p>
            <a:pPr marL="0" lvl="2" indent="0" algn="just">
              <a:buNone/>
            </a:pPr>
            <a:r>
              <a:rPr lang="en-US" sz="1800" i="1" dirty="0">
                <a:solidFill>
                  <a:srgbClr val="A36520"/>
                </a:solidFill>
              </a:rPr>
              <a:t>Of course, we continue to recognize that the States occupy a special and specific position in our constitutional system and that the scope of Congress’ authority under the Commerce Clause must reflect that position. But the principal and basic limit on the federal commerce power is that inherent in all congressional action—the built-in restraints that our system provides through State participation in federal governmental action. The political process ensures that laws that unduly burden the States will not be promulgated.</a:t>
            </a:r>
            <a:endParaRPr lang="en-GB" sz="1800" i="1" dirty="0">
              <a:solidFill>
                <a:srgbClr val="A36520"/>
              </a:solidFill>
            </a:endParaRPr>
          </a:p>
        </p:txBody>
      </p:sp>
      <p:sp>
        <p:nvSpPr>
          <p:cNvPr id="2" name="Title 1"/>
          <p:cNvSpPr>
            <a:spLocks noGrp="1"/>
          </p:cNvSpPr>
          <p:nvPr>
            <p:ph type="title"/>
          </p:nvPr>
        </p:nvSpPr>
        <p:spPr/>
        <p:txBody>
          <a:bodyPr>
            <a:normAutofit/>
          </a:bodyPr>
          <a:lstStyle/>
          <a:p>
            <a:pPr algn="ctr"/>
            <a:r>
              <a:rPr lang="en-GB" sz="2800" i="1" dirty="0" smtClean="0"/>
              <a:t>Garcia</a:t>
            </a:r>
            <a:r>
              <a:rPr lang="en-GB" sz="2800" dirty="0" smtClean="0"/>
              <a:t> – continued</a:t>
            </a:r>
            <a:endParaRPr lang="en-GB" sz="28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576" y="2492896"/>
            <a:ext cx="7745505" cy="3877815"/>
          </a:xfrm>
        </p:spPr>
        <p:txBody>
          <a:bodyPr>
            <a:normAutofit/>
          </a:bodyPr>
          <a:lstStyle/>
          <a:p>
            <a:pPr marL="0" indent="0" algn="just">
              <a:spcAft>
                <a:spcPts val="1200"/>
              </a:spcAft>
              <a:buNone/>
            </a:pPr>
            <a:r>
              <a:rPr lang="en-GB" dirty="0" smtClean="0"/>
              <a:t>The Court thus denied the existence of a constitutionally protected </a:t>
            </a:r>
            <a:r>
              <a:rPr lang="en-GB" dirty="0" smtClean="0">
                <a:solidFill>
                  <a:srgbClr val="FF0000"/>
                </a:solidFill>
              </a:rPr>
              <a:t>nucleus of exclusive state power</a:t>
            </a:r>
            <a:r>
              <a:rPr lang="en-GB" dirty="0" smtClean="0"/>
              <a:t>. The Tenth Amendment was “but a truism”. The federal </a:t>
            </a:r>
            <a:r>
              <a:rPr lang="en-GB" dirty="0" smtClean="0">
                <a:solidFill>
                  <a:srgbClr val="FF0000"/>
                </a:solidFill>
              </a:rPr>
              <a:t>balance is entirely left in the hands of the federal legislator</a:t>
            </a:r>
            <a:r>
              <a:rPr lang="en-GB" dirty="0" smtClean="0"/>
              <a:t>. The political process as such ensures that States’ rights are protected. </a:t>
            </a:r>
            <a:endParaRPr lang="en-GB" dirty="0"/>
          </a:p>
        </p:txBody>
      </p:sp>
      <p:sp>
        <p:nvSpPr>
          <p:cNvPr id="2" name="Title 1"/>
          <p:cNvSpPr>
            <a:spLocks noGrp="1"/>
          </p:cNvSpPr>
          <p:nvPr>
            <p:ph type="title"/>
          </p:nvPr>
        </p:nvSpPr>
        <p:spPr/>
        <p:txBody>
          <a:bodyPr>
            <a:normAutofit fontScale="90000"/>
          </a:bodyPr>
          <a:lstStyle/>
          <a:p>
            <a:pPr algn="ctr"/>
            <a:r>
              <a:rPr lang="en-GB" sz="3600" dirty="0" smtClean="0"/>
              <a:t>Cooperative Federalism </a:t>
            </a:r>
            <a:br>
              <a:rPr lang="en-GB" sz="3600" dirty="0" smtClean="0"/>
            </a:br>
            <a:r>
              <a:rPr lang="en-GB" sz="2800" dirty="0" smtClean="0"/>
              <a:t>The New Nationalism (5)</a:t>
            </a:r>
            <a:endParaRPr lang="en-GB" sz="28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p:cNvSpPr>
            <a:spLocks noGrp="1"/>
          </p:cNvSpPr>
          <p:nvPr>
            <p:ph type="title"/>
          </p:nvPr>
        </p:nvSpPr>
        <p:spPr>
          <a:xfrm>
            <a:off x="1043608" y="836712"/>
            <a:ext cx="7024687" cy="790575"/>
          </a:xfrm>
        </p:spPr>
        <p:txBody>
          <a:bodyPr/>
          <a:lstStyle/>
          <a:p>
            <a:pPr algn="l"/>
            <a:r>
              <a:rPr lang="en-US" sz="3200" dirty="0" smtClean="0">
                <a:latin typeface="Century Gothic" charset="0"/>
              </a:rPr>
              <a:t>Excursus: </a:t>
            </a:r>
            <a:br>
              <a:rPr lang="en-US" sz="3200" dirty="0" smtClean="0">
                <a:latin typeface="Century Gothic" charset="0"/>
              </a:rPr>
            </a:br>
            <a:r>
              <a:rPr lang="en-US" sz="3200" dirty="0" smtClean="0">
                <a:latin typeface="Century Gothic" charset="0"/>
              </a:rPr>
              <a:t>Administrative &amp; Judicial  Powers </a:t>
            </a:r>
            <a:endParaRPr lang="en-US" sz="3200" dirty="0">
              <a:latin typeface="Century Gothic" charset="0"/>
            </a:endParaRPr>
          </a:p>
        </p:txBody>
      </p:sp>
      <p:pic>
        <p:nvPicPr>
          <p:cNvPr id="77826" name="Screen Shot 2014-04-03 at 12.19.48.png" descr="/Users/user/Desktop/Screen Shot 2014-04-03 at 12.19.48.png"/>
          <p:cNvPicPr>
            <a:picLocks noGrp="1" noChangeAspect="1"/>
          </p:cNvPicPr>
          <p:nvPr>
            <p:ph idx="1"/>
          </p:nvPr>
        </p:nvPicPr>
        <p:blipFill>
          <a:blip r:embed="rId2" r:link="rId3">
            <a:extLst>
              <a:ext uri="{28A0092B-C50C-407E-A947-70E740481C1C}">
                <a14:useLocalDpi xmlns:a14="http://schemas.microsoft.com/office/drawing/2010/main" val="0"/>
              </a:ext>
            </a:extLst>
          </a:blip>
          <a:srcRect t="-14375" b="-14375"/>
          <a:stretch>
            <a:fillRect/>
          </a:stretch>
        </p:blipFill>
        <p:spPr>
          <a:xfrm>
            <a:off x="1042988" y="2246313"/>
            <a:ext cx="6777037" cy="3586162"/>
          </a:xfrm>
        </p:spPr>
      </p:pic>
      <p:pic>
        <p:nvPicPr>
          <p:cNvPr id="4" name="Screen Shot 2014-04-03 at 12.19.48.png" descr="/Users/user/Desktop/Screen Shot 2014-04-03 at 12.19.48.png"/>
          <p:cNvPicPr>
            <a:picLocks noChangeAspect="1"/>
          </p:cNvPicPr>
          <p:nvPr/>
        </p:nvPicPr>
        <p:blipFill>
          <a:blip r:embed="rId4" r:link="rId3">
            <a:extLst>
              <a:ext uri="{28A0092B-C50C-407E-A947-70E740481C1C}">
                <a14:useLocalDpi xmlns:a14="http://schemas.microsoft.com/office/drawing/2010/main" val="0"/>
              </a:ext>
            </a:extLst>
          </a:blip>
          <a:srcRect t="-14375" b="-14375"/>
          <a:stretch>
            <a:fillRect/>
          </a:stretch>
        </p:blipFill>
        <p:spPr>
          <a:xfrm>
            <a:off x="1195388" y="2398713"/>
            <a:ext cx="6777037" cy="3586162"/>
          </a:xfrm>
          <a:prstGeom prst="rect">
            <a:avLst/>
          </a:prstGeom>
        </p:spPr>
      </p:pic>
    </p:spTree>
    <p:extLst>
      <p:ext uri="{BB962C8B-B14F-4D97-AF65-F5344CB8AC3E}">
        <p14:creationId xmlns:p14="http://schemas.microsoft.com/office/powerpoint/2010/main" val="36534404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575" y="2248347"/>
            <a:ext cx="7689177" cy="3340893"/>
          </a:xfrm>
        </p:spPr>
        <p:txBody>
          <a:bodyPr>
            <a:normAutofit fontScale="85000" lnSpcReduction="10000"/>
          </a:bodyPr>
          <a:lstStyle/>
          <a:p>
            <a:pPr marL="0" indent="0" algn="just">
              <a:spcAft>
                <a:spcPts val="600"/>
              </a:spcAft>
              <a:buNone/>
            </a:pPr>
            <a:r>
              <a:rPr lang="de-DE" sz="2600" dirty="0" smtClean="0"/>
              <a:t>State Sovereignty: there can be no „higher“ authority beyond the State. „Every nation that governs itself, under what form soever, without dependence on any foreign power, is a </a:t>
            </a:r>
            <a:r>
              <a:rPr lang="de-DE" sz="2600" i="1" dirty="0" smtClean="0"/>
              <a:t>Sovereign State“ </a:t>
            </a:r>
            <a:r>
              <a:rPr lang="de-DE" sz="2600" dirty="0" smtClean="0"/>
              <a:t>(Vattel)</a:t>
            </a:r>
          </a:p>
          <a:p>
            <a:pPr marL="0" indent="0" algn="just">
              <a:spcAft>
                <a:spcPts val="600"/>
              </a:spcAft>
              <a:buNone/>
            </a:pPr>
            <a:r>
              <a:rPr lang="de-DE" sz="2600" dirty="0" smtClean="0"/>
              <a:t>How could classic international law explain the „Federal Unions“, like thr Swiss Confederacy, the United Provinces of the Netherlands, and the German Empire? It makes a distinction between „Federal Union“ and a „unitary State“. Federal Unions respect the sovereignty of its members and – in principle – operate by unanimity. </a:t>
            </a:r>
          </a:p>
          <a:p>
            <a:pPr marL="0" indent="0" algn="just">
              <a:spcAft>
                <a:spcPts val="600"/>
              </a:spcAft>
              <a:buNone/>
            </a:pPr>
            <a:endParaRPr lang="en-US" sz="2600" dirty="0" smtClean="0"/>
          </a:p>
          <a:p>
            <a:pPr algn="just">
              <a:spcAft>
                <a:spcPts val="600"/>
              </a:spcAft>
            </a:pPr>
            <a:endParaRPr lang="de-DE" sz="2600" dirty="0" smtClean="0"/>
          </a:p>
          <a:p>
            <a:pPr>
              <a:buNone/>
            </a:pPr>
            <a:endParaRPr lang="en-US" dirty="0"/>
          </a:p>
        </p:txBody>
      </p:sp>
      <p:sp>
        <p:nvSpPr>
          <p:cNvPr id="2" name="Title 1"/>
          <p:cNvSpPr>
            <a:spLocks noGrp="1"/>
          </p:cNvSpPr>
          <p:nvPr>
            <p:ph type="title"/>
          </p:nvPr>
        </p:nvSpPr>
        <p:spPr/>
        <p:txBody>
          <a:bodyPr>
            <a:normAutofit/>
          </a:bodyPr>
          <a:lstStyle/>
          <a:p>
            <a:pPr algn="ctr"/>
            <a:r>
              <a:rPr lang="de-DE" sz="3600" dirty="0" smtClean="0"/>
              <a:t>The „Classic“ Tradition (1)</a:t>
            </a:r>
            <a:endParaRPr lang="en-US" sz="36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Content Placeholder 2"/>
          <p:cNvSpPr>
            <a:spLocks noGrp="1"/>
          </p:cNvSpPr>
          <p:nvPr>
            <p:ph idx="1"/>
          </p:nvPr>
        </p:nvSpPr>
        <p:spPr>
          <a:xfrm>
            <a:off x="1042988" y="836712"/>
            <a:ext cx="6777037" cy="4995763"/>
          </a:xfrm>
        </p:spPr>
        <p:txBody>
          <a:bodyPr>
            <a:normAutofit fontScale="92500" lnSpcReduction="10000"/>
          </a:bodyPr>
          <a:lstStyle/>
          <a:p>
            <a:pPr marL="69850" indent="0">
              <a:buFont typeface="Wingdings 2" charset="0"/>
              <a:buNone/>
            </a:pPr>
            <a:r>
              <a:rPr lang="en-GB" b="1" dirty="0">
                <a:latin typeface="Century Gothic" charset="0"/>
              </a:rPr>
              <a:t>(Federal) </a:t>
            </a:r>
            <a:r>
              <a:rPr lang="en-GB" b="1" dirty="0" smtClean="0">
                <a:latin typeface="Century Gothic" charset="0"/>
              </a:rPr>
              <a:t>Models</a:t>
            </a:r>
            <a:endParaRPr lang="en-GB" b="1" dirty="0">
              <a:latin typeface="Century Gothic" charset="0"/>
            </a:endParaRPr>
          </a:p>
          <a:p>
            <a:pPr marL="69850" indent="0">
              <a:buFont typeface="Wingdings 2" charset="0"/>
              <a:buNone/>
            </a:pPr>
            <a:endParaRPr lang="en-GB" dirty="0">
              <a:latin typeface="Century Gothic" charset="0"/>
            </a:endParaRPr>
          </a:p>
          <a:p>
            <a:pPr marL="69850" indent="0">
              <a:buFont typeface="Wingdings 2" charset="0"/>
              <a:buNone/>
            </a:pPr>
            <a:endParaRPr lang="en-GB" dirty="0" smtClean="0">
              <a:latin typeface="Century Gothic" charset="0"/>
            </a:endParaRPr>
          </a:p>
          <a:p>
            <a:pPr marL="69850" indent="0">
              <a:buFont typeface="Wingdings 2" charset="0"/>
              <a:buNone/>
            </a:pPr>
            <a:endParaRPr lang="en-GB" sz="2200" dirty="0" smtClean="0">
              <a:latin typeface="Garamond"/>
              <a:cs typeface="Garamond"/>
            </a:endParaRPr>
          </a:p>
          <a:p>
            <a:pPr marL="69850" indent="0">
              <a:buFont typeface="Wingdings 2" charset="0"/>
              <a:buNone/>
            </a:pPr>
            <a:r>
              <a:rPr lang="en-GB" sz="2200" dirty="0" smtClean="0">
                <a:latin typeface="Garamond"/>
                <a:cs typeface="Garamond"/>
              </a:rPr>
              <a:t>According </a:t>
            </a:r>
            <a:r>
              <a:rPr lang="en-GB" sz="2200" dirty="0">
                <a:latin typeface="Garamond"/>
                <a:cs typeface="Garamond"/>
              </a:rPr>
              <a:t>to the “</a:t>
            </a:r>
            <a:r>
              <a:rPr lang="en-GB" sz="2200" dirty="0" smtClean="0">
                <a:latin typeface="Garamond"/>
                <a:cs typeface="Garamond"/>
              </a:rPr>
              <a:t>centralization </a:t>
            </a:r>
            <a:r>
              <a:rPr lang="en-GB" sz="2200" dirty="0">
                <a:latin typeface="Garamond"/>
                <a:cs typeface="Garamond"/>
              </a:rPr>
              <a:t>model”, the </a:t>
            </a:r>
            <a:r>
              <a:rPr lang="en-GB" sz="2200" dirty="0">
                <a:solidFill>
                  <a:srgbClr val="FF0000"/>
                </a:solidFill>
                <a:latin typeface="Garamond"/>
                <a:cs typeface="Garamond"/>
              </a:rPr>
              <a:t>administration of federal law is left to federal administrative authorities</a:t>
            </a:r>
            <a:r>
              <a:rPr lang="en-GB" sz="2200" dirty="0">
                <a:latin typeface="Garamond"/>
                <a:cs typeface="Garamond"/>
              </a:rPr>
              <a:t>. In order to enforce its law, the Union thus establishes its own administrative infrastructure (United States). This model has been adopted in the United States of </a:t>
            </a:r>
            <a:r>
              <a:rPr lang="en-GB" sz="2200" dirty="0" smtClean="0">
                <a:latin typeface="Garamond"/>
                <a:cs typeface="Garamond"/>
              </a:rPr>
              <a:t>America.</a:t>
            </a:r>
            <a:r>
              <a:rPr lang="en-US" sz="2200" dirty="0" smtClean="0">
                <a:latin typeface="Garamond"/>
                <a:cs typeface="Garamond"/>
              </a:rPr>
              <a:t> </a:t>
            </a:r>
            <a:endParaRPr lang="en-GB" sz="2200" dirty="0">
              <a:latin typeface="Garamond"/>
              <a:cs typeface="Garamond"/>
            </a:endParaRPr>
          </a:p>
          <a:p>
            <a:pPr marL="69850" indent="0">
              <a:buNone/>
            </a:pPr>
            <a:r>
              <a:rPr lang="en-GB" sz="2200" dirty="0">
                <a:latin typeface="Garamond"/>
                <a:cs typeface="Garamond"/>
              </a:rPr>
              <a:t>The “decentralisation model” </a:t>
            </a:r>
            <a:r>
              <a:rPr lang="en-GB" sz="2200" dirty="0">
                <a:solidFill>
                  <a:srgbClr val="FF0000"/>
                </a:solidFill>
                <a:latin typeface="Garamond"/>
                <a:cs typeface="Garamond"/>
              </a:rPr>
              <a:t>leaves the execution of federal law to the Member States of the Union.</a:t>
            </a:r>
            <a:r>
              <a:rPr lang="en-GB" sz="2200" dirty="0">
                <a:latin typeface="Garamond"/>
                <a:cs typeface="Garamond"/>
              </a:rPr>
              <a:t> The Union’s executive competences are here smaller than its legislative competences. This system of decentralised execution is called “executive federalism”, and has traditionally been adopted in the Federal Republic of Germany</a:t>
            </a:r>
            <a:r>
              <a:rPr lang="en-GB" dirty="0">
                <a:latin typeface="Century Gothic" charset="0"/>
              </a:rPr>
              <a:t>.</a:t>
            </a:r>
            <a:r>
              <a:rPr lang="en-US" dirty="0">
                <a:latin typeface="Century Gothic" charset="0"/>
              </a:rPr>
              <a:t> </a:t>
            </a:r>
          </a:p>
          <a:p>
            <a:pPr marL="69850" indent="0">
              <a:buFont typeface="Wingdings 2" charset="0"/>
              <a:buNone/>
            </a:pPr>
            <a:endParaRPr lang="en-US" dirty="0">
              <a:latin typeface="Century Gothic" charset="0"/>
            </a:endParaRPr>
          </a:p>
        </p:txBody>
      </p:sp>
    </p:spTree>
    <p:extLst>
      <p:ext uri="{BB962C8B-B14F-4D97-AF65-F5344CB8AC3E}">
        <p14:creationId xmlns:p14="http://schemas.microsoft.com/office/powerpoint/2010/main" val="15353225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p:cNvSpPr>
            <a:spLocks noGrp="1"/>
          </p:cNvSpPr>
          <p:nvPr>
            <p:ph type="title"/>
          </p:nvPr>
        </p:nvSpPr>
        <p:spPr>
          <a:xfrm>
            <a:off x="1042988" y="1027113"/>
            <a:ext cx="7024687" cy="560387"/>
          </a:xfrm>
        </p:spPr>
        <p:txBody>
          <a:bodyPr/>
          <a:lstStyle/>
          <a:p>
            <a:r>
              <a:rPr lang="en-US" sz="4000" dirty="0" smtClean="0">
                <a:latin typeface="Century Gothic" charset="0"/>
              </a:rPr>
              <a:t>US: No</a:t>
            </a:r>
            <a:r>
              <a:rPr lang="en-US" sz="4000" dirty="0">
                <a:latin typeface="Century Gothic" charset="0"/>
              </a:rPr>
              <a:t>-Commandeering I</a:t>
            </a:r>
          </a:p>
        </p:txBody>
      </p:sp>
      <p:sp>
        <p:nvSpPr>
          <p:cNvPr id="79874" name="Content Placeholder 2"/>
          <p:cNvSpPr>
            <a:spLocks noGrp="1"/>
          </p:cNvSpPr>
          <p:nvPr>
            <p:ph idx="1"/>
          </p:nvPr>
        </p:nvSpPr>
        <p:spPr>
          <a:xfrm>
            <a:off x="1043608" y="2348880"/>
            <a:ext cx="6777037" cy="3794125"/>
          </a:xfrm>
        </p:spPr>
        <p:txBody>
          <a:bodyPr/>
          <a:lstStyle/>
          <a:p>
            <a:pPr marL="69850" indent="0">
              <a:buFont typeface="Wingdings 2" charset="0"/>
              <a:buNone/>
            </a:pPr>
            <a:r>
              <a:rPr lang="en-US" b="1" dirty="0">
                <a:latin typeface="Century Gothic" charset="0"/>
              </a:rPr>
              <a:t>New York v United States</a:t>
            </a:r>
          </a:p>
          <a:p>
            <a:pPr marL="69850" indent="0">
              <a:buFont typeface="Wingdings 2" charset="0"/>
              <a:buNone/>
            </a:pPr>
            <a:endParaRPr lang="en-US" b="1" dirty="0">
              <a:latin typeface="Century Gothic" charset="0"/>
            </a:endParaRPr>
          </a:p>
          <a:p>
            <a:pPr marL="69850" indent="0" algn="just">
              <a:buFont typeface="Wingdings 2" charset="0"/>
              <a:buNone/>
            </a:pPr>
            <a:r>
              <a:rPr lang="en-US" sz="1800" dirty="0">
                <a:latin typeface="Century Gothic" charset="0"/>
              </a:rPr>
              <a:t>“States are not mere political subdivisions of the United States. State governments are neither regional offices nor administrative agencies of the Federal Government.” Having retained a “residuary and inviolable sovereignty”, the Union cannot “compel the States to enact or administer a federal regulatory program”. While federal legislation is supreme over State legislation, the States – as corporate entities – are not “subordinate” to the Union.</a:t>
            </a:r>
          </a:p>
          <a:p>
            <a:pPr marL="69850" indent="0">
              <a:buFont typeface="Wingdings 2" charset="0"/>
              <a:buNone/>
            </a:pPr>
            <a:endParaRPr lang="en-US" dirty="0">
              <a:latin typeface="Century Gothic" charset="0"/>
            </a:endParaRPr>
          </a:p>
        </p:txBody>
      </p:sp>
    </p:spTree>
    <p:extLst>
      <p:ext uri="{BB962C8B-B14F-4D97-AF65-F5344CB8AC3E}">
        <p14:creationId xmlns:p14="http://schemas.microsoft.com/office/powerpoint/2010/main" val="25988854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a:xfrm>
            <a:off x="971600" y="476672"/>
            <a:ext cx="7024687" cy="844550"/>
          </a:xfrm>
        </p:spPr>
        <p:txBody>
          <a:bodyPr/>
          <a:lstStyle/>
          <a:p>
            <a:r>
              <a:rPr lang="en-US" sz="4000" dirty="0" smtClean="0">
                <a:latin typeface="Century Gothic" charset="0"/>
              </a:rPr>
              <a:t>US: No</a:t>
            </a:r>
            <a:r>
              <a:rPr lang="en-US" sz="4000" dirty="0">
                <a:latin typeface="Century Gothic" charset="0"/>
              </a:rPr>
              <a:t>-Commandeering II</a:t>
            </a:r>
          </a:p>
        </p:txBody>
      </p:sp>
      <p:sp>
        <p:nvSpPr>
          <p:cNvPr id="80898" name="Content Placeholder 2"/>
          <p:cNvSpPr>
            <a:spLocks noGrp="1"/>
          </p:cNvSpPr>
          <p:nvPr>
            <p:ph idx="1"/>
          </p:nvPr>
        </p:nvSpPr>
        <p:spPr>
          <a:xfrm>
            <a:off x="611560" y="2132856"/>
            <a:ext cx="7424489" cy="3816424"/>
          </a:xfrm>
        </p:spPr>
        <p:txBody>
          <a:bodyPr>
            <a:noAutofit/>
          </a:bodyPr>
          <a:lstStyle/>
          <a:p>
            <a:pPr marL="0" indent="0" eaLnBrk="1" hangingPunct="1">
              <a:spcBef>
                <a:spcPct val="0"/>
              </a:spcBef>
              <a:buClrTx/>
              <a:buSzTx/>
              <a:buFontTx/>
              <a:buNone/>
            </a:pPr>
            <a:r>
              <a:rPr lang="en-US" sz="1600" b="1" i="1" dirty="0" err="1">
                <a:latin typeface="Century Gothic" charset="0"/>
              </a:rPr>
              <a:t>Printz</a:t>
            </a:r>
            <a:r>
              <a:rPr lang="en-US" sz="1600" b="1" i="1" dirty="0">
                <a:latin typeface="Century Gothic" charset="0"/>
              </a:rPr>
              <a:t> v. United States</a:t>
            </a:r>
            <a:r>
              <a:rPr lang="en-US" sz="1600" dirty="0">
                <a:latin typeface="Century Gothic" charset="0"/>
              </a:rPr>
              <a:t>, 521 U.S. 898 (1997</a:t>
            </a:r>
            <a:r>
              <a:rPr lang="en-US" sz="1600" dirty="0" smtClean="0">
                <a:latin typeface="Century Gothic" charset="0"/>
              </a:rPr>
              <a:t>)</a:t>
            </a:r>
          </a:p>
          <a:p>
            <a:pPr marL="0" indent="0" eaLnBrk="1" hangingPunct="1">
              <a:spcBef>
                <a:spcPct val="0"/>
              </a:spcBef>
              <a:buClrTx/>
              <a:buSzTx/>
              <a:buFontTx/>
              <a:buNone/>
            </a:pPr>
            <a:r>
              <a:rPr lang="en-US" sz="1600" dirty="0" smtClean="0">
                <a:latin typeface="Century Gothic" charset="0"/>
              </a:rPr>
              <a:t> </a:t>
            </a:r>
          </a:p>
          <a:p>
            <a:pPr marL="0" indent="0" algn="just">
              <a:spcBef>
                <a:spcPct val="0"/>
              </a:spcBef>
              <a:buClrTx/>
              <a:buNone/>
            </a:pPr>
            <a:r>
              <a:rPr lang="de-DE" sz="1600" dirty="0">
                <a:latin typeface="Garamond"/>
                <a:cs typeface="Garamond"/>
              </a:rPr>
              <a:t>Scalia: „</a:t>
            </a:r>
            <a:r>
              <a:rPr lang="en-GB" sz="1600" dirty="0">
                <a:latin typeface="Garamond"/>
                <a:cs typeface="Garamond"/>
              </a:rPr>
              <a:t>It is </a:t>
            </a:r>
            <a:r>
              <a:rPr lang="en-GB" sz="1600" dirty="0" err="1">
                <a:latin typeface="Garamond"/>
                <a:cs typeface="Garamond"/>
              </a:rPr>
              <a:t>incontestible</a:t>
            </a:r>
            <a:r>
              <a:rPr lang="en-GB" sz="1600" dirty="0">
                <a:latin typeface="Garamond"/>
                <a:cs typeface="Garamond"/>
              </a:rPr>
              <a:t> that the Constitution established a system of "dual sovereignty.". Although the States surrendered many of their powers to the new Federal Government, they retained "a residuary and inviolable sovereignty," The Federalist No. 39, at 245 (J. Madison). (…)  We have set forth the historical record in more detail elsewhere, see New York v. United States, </a:t>
            </a:r>
            <a:r>
              <a:rPr lang="en-GB" sz="1600" dirty="0">
                <a:latin typeface="Garamond"/>
                <a:cs typeface="Garamond"/>
                <a:hlinkClick r:id="rId2"/>
              </a:rPr>
              <a:t>505 U.S., at 161 </a:t>
            </a:r>
            <a:r>
              <a:rPr lang="en-GB" sz="1600" dirty="0">
                <a:latin typeface="Garamond"/>
                <a:cs typeface="Garamond"/>
              </a:rPr>
              <a:t>-166, and need not repeat it here. It suffices to repeat the conclusion: "The Framers explicitly chose a Constitution that confers upon Congress the power to regulate individuals, not States. (…) This separation of the two spheres is one of the Constitution's structural protections of liberty. "Just as the separation and independence of the coordinate branches of the Federal Government serve to prevent the accumulation of excessive power in any one branch, a healthy balance of power between the States and the Federal Government will reduce the risk of tyranny and abuse from either front." (…)  The power of the Federal Government would be augmented immeasurably if it were able to impress into its service--and at no cost to itself--the police officers of the 50 States</a:t>
            </a:r>
            <a:r>
              <a:rPr lang="en-GB" sz="1600" dirty="0" smtClean="0">
                <a:latin typeface="Garamond"/>
                <a:cs typeface="Garamond"/>
              </a:rPr>
              <a:t>.</a:t>
            </a:r>
            <a:endParaRPr lang="de-DE" sz="1600" dirty="0">
              <a:latin typeface="Garamond"/>
              <a:cs typeface="Garamond"/>
            </a:endParaRPr>
          </a:p>
        </p:txBody>
      </p:sp>
    </p:spTree>
    <p:extLst>
      <p:ext uri="{BB962C8B-B14F-4D97-AF65-F5344CB8AC3E}">
        <p14:creationId xmlns:p14="http://schemas.microsoft.com/office/powerpoint/2010/main" val="32467590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lgn="just">
              <a:spcAft>
                <a:spcPts val="600"/>
              </a:spcAft>
              <a:buNone/>
            </a:pPr>
            <a:r>
              <a:rPr lang="en-GB" sz="2000" i="1" dirty="0" smtClean="0"/>
              <a:t>Missouri v Holland</a:t>
            </a:r>
            <a:r>
              <a:rPr lang="en-GB" sz="2000" dirty="0" smtClean="0"/>
              <a:t> (1920) &amp; </a:t>
            </a:r>
            <a:r>
              <a:rPr lang="en-GB" sz="2000" i="1" dirty="0"/>
              <a:t>Curtiss-Wright Export Corp.</a:t>
            </a:r>
            <a:r>
              <a:rPr lang="en-GB" sz="2000" dirty="0"/>
              <a:t> (1936</a:t>
            </a:r>
            <a:r>
              <a:rPr lang="en-GB" sz="2000" dirty="0" smtClean="0"/>
              <a:t>):</a:t>
            </a:r>
            <a:endParaRPr lang="en-GB" sz="2000" dirty="0"/>
          </a:p>
          <a:p>
            <a:pPr marL="0" indent="0" algn="just">
              <a:spcAft>
                <a:spcPts val="600"/>
              </a:spcAft>
              <a:buNone/>
            </a:pPr>
            <a:r>
              <a:rPr lang="en-GB" sz="2000" i="1" dirty="0" smtClean="0"/>
              <a:t>“</a:t>
            </a:r>
            <a:r>
              <a:rPr lang="en-GB" sz="2000" i="1" dirty="0"/>
              <a:t>The two classes of powers are different, both in respect of their origin and their nature. The broad statement that the federal government can exercise no powers except those specifically enumerated in the Constitution, and such implied powers as are necessary and proper to carry into effect the enumerated powers, is categorically true only in respect of our internal affairs.” “[T]he investment of the federal government with the powers of external sovereignty did not depend upon affirmative grants of the Constitution”.</a:t>
            </a:r>
          </a:p>
          <a:p>
            <a:pPr marL="0" indent="0" algn="just">
              <a:spcAft>
                <a:spcPts val="600"/>
              </a:spcAft>
              <a:buNone/>
            </a:pPr>
            <a:endParaRPr lang="en-GB" sz="2000" dirty="0"/>
          </a:p>
        </p:txBody>
      </p:sp>
      <p:sp>
        <p:nvSpPr>
          <p:cNvPr id="2" name="Title 1"/>
          <p:cNvSpPr>
            <a:spLocks noGrp="1"/>
          </p:cNvSpPr>
          <p:nvPr>
            <p:ph type="title"/>
          </p:nvPr>
        </p:nvSpPr>
        <p:spPr/>
        <p:txBody>
          <a:bodyPr>
            <a:normAutofit/>
          </a:bodyPr>
          <a:lstStyle/>
          <a:p>
            <a:pPr algn="ctr"/>
            <a:r>
              <a:rPr lang="en-GB" sz="2800" dirty="0" smtClean="0"/>
              <a:t>Exception: Foreign Affairs (1)</a:t>
            </a:r>
            <a:endParaRPr lang="en-GB" sz="28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endParaRPr lang="en-GB" sz="2400" dirty="0" smtClean="0"/>
          </a:p>
          <a:p>
            <a:endParaRPr lang="en-GB" sz="2400" dirty="0" smtClean="0"/>
          </a:p>
          <a:p>
            <a:pPr marL="0" indent="0" algn="r">
              <a:buNone/>
            </a:pPr>
            <a:r>
              <a:rPr lang="en-GB" sz="2400" b="1" i="1" dirty="0" smtClean="0"/>
              <a:t>The End – Part 1… </a:t>
            </a:r>
          </a:p>
        </p:txBody>
      </p:sp>
      <p:sp>
        <p:nvSpPr>
          <p:cNvPr id="2" name="Title 1"/>
          <p:cNvSpPr>
            <a:spLocks noGrp="1"/>
          </p:cNvSpPr>
          <p:nvPr>
            <p:ph type="title"/>
          </p:nvPr>
        </p:nvSpPr>
        <p:spPr/>
        <p:txBody>
          <a:bodyPr/>
          <a:lstStyle/>
          <a:p>
            <a:pPr algn="ctr"/>
            <a:endParaRPr lang="en-GB" sz="36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2492896"/>
            <a:ext cx="7745505" cy="3633266"/>
          </a:xfrm>
        </p:spPr>
        <p:txBody>
          <a:bodyPr/>
          <a:lstStyle/>
          <a:p>
            <a:pPr marL="0" indent="0" algn="just">
              <a:spcAft>
                <a:spcPts val="600"/>
              </a:spcAft>
              <a:buNone/>
            </a:pPr>
            <a:r>
              <a:rPr lang="en-GB" dirty="0" smtClean="0">
                <a:solidFill>
                  <a:srgbClr val="000000"/>
                </a:solidFill>
              </a:rPr>
              <a:t>1. German </a:t>
            </a:r>
            <a:r>
              <a:rPr lang="en-GB" dirty="0">
                <a:solidFill>
                  <a:srgbClr val="000000"/>
                </a:solidFill>
              </a:rPr>
              <a:t>Federalism I: Legislative Powers</a:t>
            </a:r>
          </a:p>
          <a:p>
            <a:pPr marL="0" indent="0" algn="just">
              <a:spcAft>
                <a:spcPts val="600"/>
              </a:spcAft>
              <a:buNone/>
            </a:pPr>
            <a:r>
              <a:rPr lang="en-GB" dirty="0" smtClean="0">
                <a:solidFill>
                  <a:srgbClr val="000000"/>
                </a:solidFill>
              </a:rPr>
              <a:t>2. German </a:t>
            </a:r>
            <a:r>
              <a:rPr lang="en-GB" dirty="0">
                <a:solidFill>
                  <a:srgbClr val="000000"/>
                </a:solidFill>
              </a:rPr>
              <a:t>Federalism II: Other Powers</a:t>
            </a:r>
          </a:p>
          <a:p>
            <a:pPr marL="0" indent="0" algn="just">
              <a:spcAft>
                <a:spcPts val="600"/>
              </a:spcAft>
              <a:buNone/>
            </a:pPr>
            <a:r>
              <a:rPr lang="en-GB" dirty="0" smtClean="0">
                <a:solidFill>
                  <a:srgbClr val="0070C0"/>
                </a:solidFill>
              </a:rPr>
              <a:t>3. British </a:t>
            </a:r>
            <a:r>
              <a:rPr lang="en-GB" dirty="0">
                <a:solidFill>
                  <a:srgbClr val="0070C0"/>
                </a:solidFill>
              </a:rPr>
              <a:t>“Federalism”: Devolution</a:t>
            </a:r>
          </a:p>
          <a:p>
            <a:pPr marL="0" indent="0" algn="just">
              <a:spcAft>
                <a:spcPts val="600"/>
              </a:spcAft>
              <a:buNone/>
            </a:pPr>
            <a:r>
              <a:rPr lang="en-GB" dirty="0" smtClean="0">
                <a:solidFill>
                  <a:srgbClr val="0070C0"/>
                </a:solidFill>
              </a:rPr>
              <a:t>4. Italian </a:t>
            </a:r>
            <a:r>
              <a:rPr lang="en-GB" dirty="0">
                <a:solidFill>
                  <a:srgbClr val="0070C0"/>
                </a:solidFill>
              </a:rPr>
              <a:t>Regionalism: A “Quasi-Federal” State?</a:t>
            </a:r>
          </a:p>
          <a:p>
            <a:pPr marL="0" indent="0">
              <a:buNone/>
            </a:pPr>
            <a:endParaRPr lang="en-US" dirty="0"/>
          </a:p>
        </p:txBody>
      </p:sp>
      <p:sp>
        <p:nvSpPr>
          <p:cNvPr id="3" name="Title 2"/>
          <p:cNvSpPr>
            <a:spLocks noGrp="1"/>
          </p:cNvSpPr>
          <p:nvPr>
            <p:ph type="title"/>
          </p:nvPr>
        </p:nvSpPr>
        <p:spPr/>
        <p:txBody>
          <a:bodyPr/>
          <a:lstStyle/>
          <a:p>
            <a:r>
              <a:rPr lang="en-US" sz="4400" dirty="0" smtClean="0"/>
              <a:t>Today: Part II </a:t>
            </a:r>
            <a:endParaRPr lang="en-US" sz="4400" dirty="0"/>
          </a:p>
        </p:txBody>
      </p:sp>
    </p:spTree>
    <p:extLst>
      <p:ext uri="{BB962C8B-B14F-4D97-AF65-F5344CB8AC3E}">
        <p14:creationId xmlns:p14="http://schemas.microsoft.com/office/powerpoint/2010/main" val="29763957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2286000"/>
            <a:ext cx="7772400" cy="2799184"/>
          </a:xfrm>
        </p:spPr>
        <p:txBody>
          <a:bodyPr>
            <a:normAutofit fontScale="92500" lnSpcReduction="20000"/>
          </a:bodyPr>
          <a:lstStyle/>
          <a:p>
            <a:pPr marL="0" indent="0">
              <a:buNone/>
            </a:pPr>
            <a:endParaRPr lang="en-GB" b="1" dirty="0"/>
          </a:p>
          <a:p>
            <a:pPr marL="0" indent="0" algn="just">
              <a:buNone/>
            </a:pPr>
            <a:r>
              <a:rPr lang="en-GB" sz="2200" dirty="0" smtClean="0">
                <a:solidFill>
                  <a:srgbClr val="000000"/>
                </a:solidFill>
              </a:rPr>
              <a:t>The intellectual history of Germany reaches back into the Middle Ages, but the first modern federation is the 1871 German Empire. The Empire collapses after the First World War and is replaced by the 1919 Weimar Republic. After the Second World War, the Federal Republic of Germany is established by the 1949 “Basic Law” or “</a:t>
            </a:r>
            <a:r>
              <a:rPr lang="en-GB" sz="2200" i="1" dirty="0" err="1" smtClean="0">
                <a:solidFill>
                  <a:srgbClr val="000000"/>
                </a:solidFill>
              </a:rPr>
              <a:t>Grundgesetz</a:t>
            </a:r>
            <a:r>
              <a:rPr lang="en-GB" sz="2200" dirty="0" smtClean="0">
                <a:solidFill>
                  <a:srgbClr val="000000"/>
                </a:solidFill>
              </a:rPr>
              <a:t>” (GG). The “Preamble” confirms that the nation is divided into states (“Länder”), and Article 20 (1) proclaims Germany to be a federal state (“</a:t>
            </a:r>
            <a:r>
              <a:rPr lang="en-GB" sz="2200" i="1" dirty="0" err="1" smtClean="0">
                <a:solidFill>
                  <a:srgbClr val="000000"/>
                </a:solidFill>
              </a:rPr>
              <a:t>Bundesstaat</a:t>
            </a:r>
            <a:r>
              <a:rPr lang="en-GB" sz="2200" dirty="0" smtClean="0">
                <a:solidFill>
                  <a:srgbClr val="000000"/>
                </a:solidFill>
              </a:rPr>
              <a:t>”). Article 79 even elevates federalism to an “eternal” value of the German State.  </a:t>
            </a:r>
            <a:endParaRPr lang="en-GB" sz="2200" dirty="0">
              <a:solidFill>
                <a:srgbClr val="000000"/>
              </a:solidFill>
            </a:endParaRPr>
          </a:p>
        </p:txBody>
      </p:sp>
      <p:sp>
        <p:nvSpPr>
          <p:cNvPr id="2" name="Title 1"/>
          <p:cNvSpPr>
            <a:spLocks noGrp="1"/>
          </p:cNvSpPr>
          <p:nvPr>
            <p:ph type="title"/>
          </p:nvPr>
        </p:nvSpPr>
        <p:spPr/>
        <p:txBody>
          <a:bodyPr>
            <a:normAutofit/>
          </a:bodyPr>
          <a:lstStyle/>
          <a:p>
            <a:pPr algn="ctr"/>
            <a:r>
              <a:rPr lang="en-GB" sz="3600" dirty="0" smtClean="0"/>
              <a:t>Introduction</a:t>
            </a:r>
            <a:endParaRPr lang="en-GB" sz="3600" dirty="0"/>
          </a:p>
        </p:txBody>
      </p:sp>
    </p:spTree>
    <p:extLst>
      <p:ext uri="{BB962C8B-B14F-4D97-AF65-F5344CB8AC3E}">
        <p14:creationId xmlns:p14="http://schemas.microsoft.com/office/powerpoint/2010/main" val="8253906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germany_1871.jpg"/>
          <p:cNvPicPr>
            <a:picLocks noGrp="1" noChangeAspect="1"/>
          </p:cNvPicPr>
          <p:nvPr>
            <p:ph idx="1"/>
          </p:nvPr>
        </p:nvPicPr>
        <p:blipFill>
          <a:blip r:embed="rId2"/>
          <a:stretch>
            <a:fillRect/>
          </a:stretch>
        </p:blipFill>
        <p:spPr>
          <a:xfrm>
            <a:off x="990600" y="2209800"/>
            <a:ext cx="7391400" cy="3810000"/>
          </a:xfrm>
        </p:spPr>
      </p:pic>
      <p:sp>
        <p:nvSpPr>
          <p:cNvPr id="2" name="Title 1"/>
          <p:cNvSpPr>
            <a:spLocks noGrp="1"/>
          </p:cNvSpPr>
          <p:nvPr>
            <p:ph type="title"/>
          </p:nvPr>
        </p:nvSpPr>
        <p:spPr>
          <a:xfrm>
            <a:off x="685800" y="533400"/>
            <a:ext cx="7756263" cy="1054250"/>
          </a:xfrm>
        </p:spPr>
        <p:txBody>
          <a:bodyPr/>
          <a:lstStyle/>
          <a:p>
            <a:r>
              <a:rPr lang="en-GB" sz="2800" dirty="0" smtClean="0"/>
              <a:t>Part I. German Federalism: History (1)</a:t>
            </a:r>
            <a:endParaRPr lang="en-GB" sz="2800" dirty="0"/>
          </a:p>
        </p:txBody>
      </p:sp>
    </p:spTree>
    <p:extLst>
      <p:ext uri="{BB962C8B-B14F-4D97-AF65-F5344CB8AC3E}">
        <p14:creationId xmlns:p14="http://schemas.microsoft.com/office/powerpoint/2010/main" val="108109056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Map_1920.jpg"/>
          <p:cNvPicPr>
            <a:picLocks noGrp="1" noChangeAspect="1"/>
          </p:cNvPicPr>
          <p:nvPr>
            <p:ph idx="1"/>
          </p:nvPr>
        </p:nvPicPr>
        <p:blipFill>
          <a:blip r:embed="rId2"/>
          <a:stretch>
            <a:fillRect/>
          </a:stretch>
        </p:blipFill>
        <p:spPr>
          <a:xfrm>
            <a:off x="914400" y="1524000"/>
            <a:ext cx="7391400" cy="4724400"/>
          </a:xfrm>
        </p:spPr>
      </p:pic>
      <p:sp>
        <p:nvSpPr>
          <p:cNvPr id="2" name="Title 1"/>
          <p:cNvSpPr>
            <a:spLocks noGrp="1"/>
          </p:cNvSpPr>
          <p:nvPr>
            <p:ph type="title"/>
          </p:nvPr>
        </p:nvSpPr>
        <p:spPr/>
        <p:txBody>
          <a:bodyPr/>
          <a:lstStyle/>
          <a:p>
            <a:r>
              <a:rPr lang="en-GB" sz="2800" dirty="0" smtClean="0"/>
              <a:t>German </a:t>
            </a:r>
            <a:r>
              <a:rPr lang="en-GB" sz="2800" dirty="0"/>
              <a:t>Federalism: History </a:t>
            </a:r>
            <a:r>
              <a:rPr lang="en-GB" sz="2800" dirty="0" smtClean="0"/>
              <a:t>(2)</a:t>
            </a:r>
            <a:endParaRPr lang="en-GB" sz="2800" dirty="0"/>
          </a:p>
        </p:txBody>
      </p:sp>
    </p:spTree>
    <p:extLst>
      <p:ext uri="{BB962C8B-B14F-4D97-AF65-F5344CB8AC3E}">
        <p14:creationId xmlns:p14="http://schemas.microsoft.com/office/powerpoint/2010/main" val="35896447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germany 1949.jpg"/>
          <p:cNvPicPr>
            <a:picLocks noGrp="1" noChangeAspect="1"/>
          </p:cNvPicPr>
          <p:nvPr>
            <p:ph idx="1"/>
          </p:nvPr>
        </p:nvPicPr>
        <p:blipFill>
          <a:blip r:embed="rId2"/>
          <a:stretch>
            <a:fillRect/>
          </a:stretch>
        </p:blipFill>
        <p:spPr>
          <a:xfrm>
            <a:off x="2362200" y="2133600"/>
            <a:ext cx="4724400" cy="4191000"/>
          </a:xfrm>
        </p:spPr>
      </p:pic>
      <p:sp>
        <p:nvSpPr>
          <p:cNvPr id="2" name="Title 1"/>
          <p:cNvSpPr>
            <a:spLocks noGrp="1"/>
          </p:cNvSpPr>
          <p:nvPr>
            <p:ph type="title"/>
          </p:nvPr>
        </p:nvSpPr>
        <p:spPr/>
        <p:txBody>
          <a:bodyPr>
            <a:normAutofit/>
          </a:bodyPr>
          <a:lstStyle/>
          <a:p>
            <a:r>
              <a:rPr lang="en-GB" sz="2800" dirty="0" smtClean="0"/>
              <a:t>Federal Republic of Germany (1949/90)</a:t>
            </a:r>
            <a:endParaRPr lang="en-GB" sz="2800" dirty="0"/>
          </a:p>
        </p:txBody>
      </p:sp>
    </p:spTree>
    <p:extLst>
      <p:ext uri="{BB962C8B-B14F-4D97-AF65-F5344CB8AC3E}">
        <p14:creationId xmlns:p14="http://schemas.microsoft.com/office/powerpoint/2010/main" val="8076500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25000" lnSpcReduction="20000"/>
          </a:bodyPr>
          <a:lstStyle/>
          <a:p>
            <a:r>
              <a:rPr lang="de-DE" sz="8600" dirty="0" smtClean="0"/>
              <a:t>Definition in Vattel‘s „Law of Nations“</a:t>
            </a:r>
          </a:p>
          <a:p>
            <a:pPr>
              <a:buNone/>
            </a:pPr>
            <a:endParaRPr lang="de-DE" sz="5500" dirty="0" smtClean="0"/>
          </a:p>
          <a:p>
            <a:pPr marL="557784" lvl="2" indent="0" algn="just">
              <a:spcAft>
                <a:spcPts val="600"/>
              </a:spcAft>
              <a:buNone/>
            </a:pPr>
            <a:r>
              <a:rPr lang="en-US" sz="6800" dirty="0" smtClean="0"/>
              <a:t>§ 10. Of States forming a Federal Republic </a:t>
            </a:r>
            <a:endParaRPr lang="en-US" sz="6800" b="1" dirty="0" smtClean="0"/>
          </a:p>
          <a:p>
            <a:pPr marL="557784" lvl="2" indent="0" algn="just">
              <a:spcAft>
                <a:spcPts val="600"/>
              </a:spcAft>
              <a:buNone/>
            </a:pPr>
            <a:r>
              <a:rPr lang="en-GB" sz="6800" dirty="0" smtClean="0"/>
              <a:t>Finally, several sovereign and independent States may unite themselves together by a perpetual confederacy, </a:t>
            </a:r>
            <a:r>
              <a:rPr lang="en-GB" sz="6800" i="1" dirty="0" smtClean="0"/>
              <a:t>without ceasing to be, each individually, a perfect State</a:t>
            </a:r>
            <a:r>
              <a:rPr lang="en-GB" sz="6800" dirty="0" smtClean="0"/>
              <a:t>. They will together constitute a federal republic: </a:t>
            </a:r>
            <a:r>
              <a:rPr lang="en-GB" sz="6800" i="1" dirty="0" smtClean="0"/>
              <a:t>their joint deliberations will not impair the sovereignty of each member, though they may, in certain respects, put some restraint on the exercise of it</a:t>
            </a:r>
            <a:r>
              <a:rPr lang="en-GB" sz="6800" dirty="0" smtClean="0"/>
              <a:t>, in virtue of voluntary engagements. A person does not cease to be free and independent, when he is obliged to fulfil engagements which he has voluntarily contracted. Such were formerly the cities of Greece; such are at </a:t>
            </a:r>
            <a:r>
              <a:rPr lang="en-GB" sz="6800" i="1" dirty="0" smtClean="0"/>
              <a:t>present</a:t>
            </a:r>
            <a:r>
              <a:rPr lang="en-GB" sz="6800" dirty="0" smtClean="0"/>
              <a:t> the Seven United Provinces of the Netherlands, and such the members of the Helvetic body.</a:t>
            </a:r>
            <a:endParaRPr lang="en-GB" sz="6800" b="1" dirty="0" smtClean="0"/>
          </a:p>
        </p:txBody>
      </p:sp>
      <p:sp>
        <p:nvSpPr>
          <p:cNvPr id="2" name="Title 1"/>
          <p:cNvSpPr>
            <a:spLocks noGrp="1"/>
          </p:cNvSpPr>
          <p:nvPr>
            <p:ph type="title"/>
          </p:nvPr>
        </p:nvSpPr>
        <p:spPr/>
        <p:txBody>
          <a:bodyPr>
            <a:normAutofit/>
          </a:bodyPr>
          <a:lstStyle/>
          <a:p>
            <a:pPr algn="ctr"/>
            <a:r>
              <a:rPr lang="de-DE" sz="3600" dirty="0" smtClean="0"/>
              <a:t>The „Classic“ Tradition (2)</a:t>
            </a:r>
            <a:endParaRPr lang="en-US" sz="360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2667000"/>
            <a:ext cx="7745505" cy="3459162"/>
          </a:xfrm>
        </p:spPr>
        <p:txBody>
          <a:bodyPr>
            <a:normAutofit/>
          </a:bodyPr>
          <a:lstStyle/>
          <a:p>
            <a:pPr marL="0" indent="0">
              <a:buNone/>
            </a:pPr>
            <a:r>
              <a:rPr lang="de-DE" sz="2000" dirty="0" smtClean="0"/>
              <a:t>Historically, German federalism has insisted in the </a:t>
            </a:r>
            <a:r>
              <a:rPr lang="de-DE" sz="2000" dirty="0" smtClean="0">
                <a:solidFill>
                  <a:srgbClr val="0070C0"/>
                </a:solidFill>
              </a:rPr>
              <a:t>indivisibility</a:t>
            </a:r>
            <a:r>
              <a:rPr lang="de-DE" sz="2000" dirty="0" smtClean="0"/>
              <a:t> of sovereignty; and this meant that all „federal“ arrangements needed to be pressed into a dichotomy: either the States had formed a union but retained sovereignty, then the object was an international organisation (</a:t>
            </a:r>
            <a:r>
              <a:rPr lang="de-DE" sz="2000" dirty="0" smtClean="0">
                <a:solidFill>
                  <a:srgbClr val="0070C0"/>
                </a:solidFill>
              </a:rPr>
              <a:t>confederation = staatenbund</a:t>
            </a:r>
            <a:r>
              <a:rPr lang="de-DE" sz="2000" dirty="0" smtClean="0"/>
              <a:t>); or the States had transferred their sovereignty to a new state: the „federal state“. A </a:t>
            </a:r>
            <a:r>
              <a:rPr lang="de-DE" sz="2000" dirty="0" smtClean="0">
                <a:solidFill>
                  <a:srgbClr val="0070C0"/>
                </a:solidFill>
              </a:rPr>
              <a:t>federal state </a:t>
            </a:r>
            <a:r>
              <a:rPr lang="de-DE" sz="2000" dirty="0" smtClean="0"/>
              <a:t>was a state that was sovereign but in which legislative competences were divided.</a:t>
            </a:r>
            <a:endParaRPr lang="de-DE" sz="2000" dirty="0"/>
          </a:p>
        </p:txBody>
      </p:sp>
      <p:sp>
        <p:nvSpPr>
          <p:cNvPr id="3" name="Title 2"/>
          <p:cNvSpPr>
            <a:spLocks noGrp="1"/>
          </p:cNvSpPr>
          <p:nvPr>
            <p:ph type="title"/>
          </p:nvPr>
        </p:nvSpPr>
        <p:spPr/>
        <p:txBody>
          <a:bodyPr/>
          <a:lstStyle/>
          <a:p>
            <a:r>
              <a:rPr lang="de-DE" sz="3200" dirty="0" smtClean="0"/>
              <a:t>A 19th Century German Invention: The Federal „State“</a:t>
            </a:r>
            <a:endParaRPr lang="de-DE" sz="3200" dirty="0"/>
          </a:p>
        </p:txBody>
      </p:sp>
    </p:spTree>
    <p:extLst>
      <p:ext uri="{BB962C8B-B14F-4D97-AF65-F5344CB8AC3E}">
        <p14:creationId xmlns:p14="http://schemas.microsoft.com/office/powerpoint/2010/main" val="45072414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0" y="2286000"/>
            <a:ext cx="7745505" cy="3459162"/>
          </a:xfrm>
        </p:spPr>
        <p:txBody>
          <a:bodyPr>
            <a:normAutofit fontScale="92500" lnSpcReduction="20000"/>
          </a:bodyPr>
          <a:lstStyle/>
          <a:p>
            <a:pPr marL="0" indent="0">
              <a:buNone/>
            </a:pPr>
            <a:r>
              <a:rPr lang="de-DE" sz="2000" b="1" dirty="0" smtClean="0"/>
              <a:t>Foundational Dimension</a:t>
            </a:r>
          </a:p>
          <a:p>
            <a:pPr marL="0" indent="0" algn="just">
              <a:buNone/>
            </a:pPr>
            <a:r>
              <a:rPr lang="de-DE" sz="2000" dirty="0" smtClean="0"/>
              <a:t>Confederations are based on an „international“ treaty, while federations are formed by a „national“ constitution. How could that explain the formation of the German Empire that was orginally based on a „treaty“? The answer German constitutionalism gives is that the adoption by a national „constitutional convention“ (or Parliament) turns the Treaty into a constitution. </a:t>
            </a:r>
          </a:p>
          <a:p>
            <a:pPr marL="0" indent="0">
              <a:buNone/>
            </a:pPr>
            <a:endParaRPr lang="de-DE" sz="2000" b="1" dirty="0" smtClean="0"/>
          </a:p>
          <a:p>
            <a:pPr marL="0" indent="0">
              <a:buNone/>
            </a:pPr>
            <a:r>
              <a:rPr lang="de-DE" sz="2000" b="1" dirty="0" smtClean="0"/>
              <a:t>Georg Jellinek</a:t>
            </a:r>
          </a:p>
          <a:p>
            <a:pPr marL="0" indent="0">
              <a:buNone/>
            </a:pPr>
            <a:r>
              <a:rPr lang="de-DE" sz="2000" i="1" dirty="0" smtClean="0">
                <a:solidFill>
                  <a:srgbClr val="0070C0"/>
                </a:solidFill>
              </a:rPr>
              <a:t>„Nullification and secession, absolutely prohinited within a unitary or federal state, follow logically from the nature of the Confederation as a treaty creature. A sovereign state cannot be bound unconditionally and permanently.“</a:t>
            </a:r>
          </a:p>
        </p:txBody>
      </p:sp>
      <p:sp>
        <p:nvSpPr>
          <p:cNvPr id="3" name="Title 2"/>
          <p:cNvSpPr>
            <a:spLocks noGrp="1"/>
          </p:cNvSpPr>
          <p:nvPr>
            <p:ph type="title"/>
          </p:nvPr>
        </p:nvSpPr>
        <p:spPr>
          <a:xfrm>
            <a:off x="688490" y="570156"/>
            <a:ext cx="7756263" cy="649044"/>
          </a:xfrm>
        </p:spPr>
        <p:txBody>
          <a:bodyPr/>
          <a:lstStyle/>
          <a:p>
            <a:r>
              <a:rPr lang="de-DE" sz="3200" dirty="0" smtClean="0"/>
              <a:t>Confederation v Federation</a:t>
            </a:r>
            <a:endParaRPr lang="de-DE" sz="3200" dirty="0"/>
          </a:p>
        </p:txBody>
      </p:sp>
    </p:spTree>
    <p:extLst>
      <p:ext uri="{BB962C8B-B14F-4D97-AF65-F5344CB8AC3E}">
        <p14:creationId xmlns:p14="http://schemas.microsoft.com/office/powerpoint/2010/main" val="134106273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2248347"/>
            <a:ext cx="7745505" cy="3009453"/>
          </a:xfrm>
        </p:spPr>
        <p:txBody>
          <a:bodyPr/>
          <a:lstStyle/>
          <a:p>
            <a:pPr marL="0" indent="0" algn="just">
              <a:buNone/>
            </a:pPr>
            <a:r>
              <a:rPr lang="de-DE" sz="1800" dirty="0"/>
              <a:t>What is the difference between a </a:t>
            </a:r>
            <a:r>
              <a:rPr lang="de-DE" sz="1800" dirty="0" smtClean="0"/>
              <a:t>„State“ </a:t>
            </a:r>
            <a:r>
              <a:rPr lang="de-DE" sz="1800" dirty="0"/>
              <a:t>within a federation and a decentralised unit </a:t>
            </a:r>
            <a:r>
              <a:rPr lang="de-DE" sz="1800" dirty="0" smtClean="0"/>
              <a:t>within </a:t>
            </a:r>
            <a:r>
              <a:rPr lang="de-DE" sz="1800" dirty="0"/>
              <a:t>a unitary state? </a:t>
            </a:r>
            <a:endParaRPr lang="de-DE" sz="1800" dirty="0" smtClean="0"/>
          </a:p>
          <a:p>
            <a:pPr marL="0" indent="0" algn="just">
              <a:buNone/>
            </a:pPr>
            <a:r>
              <a:rPr lang="de-DE" sz="1800" dirty="0" smtClean="0"/>
              <a:t>While the States are not sovereign, they enjoy </a:t>
            </a:r>
            <a:r>
              <a:rPr lang="de-DE" sz="1800" dirty="0" smtClean="0">
                <a:solidFill>
                  <a:srgbClr val="0070C0"/>
                </a:solidFill>
              </a:rPr>
              <a:t>autonomous</a:t>
            </a:r>
            <a:r>
              <a:rPr lang="de-DE" sz="1800" dirty="0" smtClean="0"/>
              <a:t> </a:t>
            </a:r>
            <a:r>
              <a:rPr lang="de-DE" sz="1800" b="1" dirty="0" smtClean="0"/>
              <a:t>legislative</a:t>
            </a:r>
            <a:r>
              <a:rPr lang="de-DE" sz="1800" dirty="0" smtClean="0"/>
              <a:t> competences that allow them to regulate „their“ affairs... And unlike a decentralised unit within a unitary state, the legislative competences cannot be taken back by the Union (without constitutional amendment). But how can the States have autonomous legislative competences, while the Union is sovereign? Answer: the Union has „</a:t>
            </a:r>
            <a:r>
              <a:rPr lang="de-DE" sz="1800" dirty="0" smtClean="0">
                <a:solidFill>
                  <a:srgbClr val="0070C0"/>
                </a:solidFill>
              </a:rPr>
              <a:t>competence-competence</a:t>
            </a:r>
            <a:r>
              <a:rPr lang="de-DE" sz="1800" dirty="0" smtClean="0"/>
              <a:t>“, that is: it has the potential ability to change the constitution and to absorb all the legislative competences... </a:t>
            </a:r>
            <a:endParaRPr lang="de-DE" sz="1800" dirty="0"/>
          </a:p>
          <a:p>
            <a:pPr marL="0" indent="0">
              <a:buNone/>
            </a:pPr>
            <a:endParaRPr lang="de-DE" dirty="0"/>
          </a:p>
        </p:txBody>
      </p:sp>
      <p:sp>
        <p:nvSpPr>
          <p:cNvPr id="3" name="Title 2"/>
          <p:cNvSpPr>
            <a:spLocks noGrp="1"/>
          </p:cNvSpPr>
          <p:nvPr>
            <p:ph type="title"/>
          </p:nvPr>
        </p:nvSpPr>
        <p:spPr/>
        <p:txBody>
          <a:bodyPr/>
          <a:lstStyle/>
          <a:p>
            <a:r>
              <a:rPr lang="de-DE" sz="3200" dirty="0" smtClean="0"/>
              <a:t>Member „States“ within a Union</a:t>
            </a:r>
            <a:endParaRPr lang="de-DE" sz="3200" dirty="0"/>
          </a:p>
        </p:txBody>
      </p:sp>
    </p:spTree>
    <p:extLst>
      <p:ext uri="{BB962C8B-B14F-4D97-AF65-F5344CB8AC3E}">
        <p14:creationId xmlns:p14="http://schemas.microsoft.com/office/powerpoint/2010/main" val="50565734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just">
              <a:spcAft>
                <a:spcPts val="600"/>
              </a:spcAft>
              <a:buNone/>
            </a:pPr>
            <a:r>
              <a:rPr lang="en-GB" sz="1700" dirty="0" smtClean="0">
                <a:solidFill>
                  <a:srgbClr val="000000"/>
                </a:solidFill>
              </a:rPr>
              <a:t>Like in American federalism, the “federal” legislator is composed of two chambers: “Parliament” and the “Council”. No federal law can be adopted without the participation of the “Federal Council”. However, there are three differences to American federalism: </a:t>
            </a:r>
          </a:p>
          <a:p>
            <a:pPr marL="788670" lvl="1" indent="-514350" algn="just">
              <a:spcAft>
                <a:spcPts val="600"/>
              </a:spcAft>
              <a:buFont typeface="+mj-lt"/>
              <a:buAutoNum type="arabicPeriod"/>
            </a:pPr>
            <a:r>
              <a:rPr lang="en-GB" sz="1700" dirty="0" smtClean="0">
                <a:solidFill>
                  <a:srgbClr val="000000"/>
                </a:solidFill>
              </a:rPr>
              <a:t>The German federal chamber is composed of </a:t>
            </a:r>
            <a:r>
              <a:rPr lang="en-GB" sz="1700" i="1" dirty="0" smtClean="0">
                <a:solidFill>
                  <a:srgbClr val="000000"/>
                </a:solidFill>
              </a:rPr>
              <a:t>members</a:t>
            </a:r>
            <a:r>
              <a:rPr lang="en-GB" sz="1700" dirty="0" smtClean="0">
                <a:solidFill>
                  <a:srgbClr val="000000"/>
                </a:solidFill>
              </a:rPr>
              <a:t> of the State governments. (After the Thirteenth Amendment, Senators in the US are directly elected.) </a:t>
            </a:r>
          </a:p>
          <a:p>
            <a:pPr marL="788670" lvl="1" indent="-514350" algn="just">
              <a:spcAft>
                <a:spcPts val="600"/>
              </a:spcAft>
              <a:buFont typeface="+mj-lt"/>
              <a:buAutoNum type="arabicPeriod"/>
            </a:pPr>
            <a:r>
              <a:rPr lang="en-GB" sz="1700" dirty="0" smtClean="0">
                <a:solidFill>
                  <a:srgbClr val="000000"/>
                </a:solidFill>
              </a:rPr>
              <a:t>No equal representation, but 3-6 votes.</a:t>
            </a:r>
          </a:p>
          <a:p>
            <a:pPr marL="788670" lvl="1" indent="-514350" algn="just">
              <a:spcAft>
                <a:spcPts val="600"/>
              </a:spcAft>
              <a:buFont typeface="+mj-lt"/>
              <a:buAutoNum type="arabicPeriod"/>
            </a:pPr>
            <a:r>
              <a:rPr lang="en-GB" sz="1700" dirty="0" smtClean="0">
                <a:solidFill>
                  <a:srgbClr val="000000"/>
                </a:solidFill>
              </a:rPr>
              <a:t>There are different modes of legislative involvement for the federal chamber. </a:t>
            </a:r>
          </a:p>
          <a:p>
            <a:pPr marL="1337310" lvl="3" indent="-514350" algn="just">
              <a:spcAft>
                <a:spcPts val="600"/>
              </a:spcAft>
              <a:buFont typeface="+mj-lt"/>
              <a:buAutoNum type="alphaLcParenR"/>
            </a:pPr>
            <a:r>
              <a:rPr lang="en-GB" dirty="0" smtClean="0">
                <a:solidFill>
                  <a:srgbClr val="000000"/>
                </a:solidFill>
              </a:rPr>
              <a:t>For some laws there is a “suspensive veto”.</a:t>
            </a:r>
          </a:p>
          <a:p>
            <a:pPr marL="1337310" lvl="3" indent="-514350" algn="just">
              <a:spcAft>
                <a:spcPts val="600"/>
              </a:spcAft>
              <a:buFont typeface="+mj-lt"/>
              <a:buAutoNum type="alphaLcParenR"/>
            </a:pPr>
            <a:r>
              <a:rPr lang="en-GB" dirty="0" smtClean="0">
                <a:solidFill>
                  <a:srgbClr val="000000"/>
                </a:solidFill>
              </a:rPr>
              <a:t>For others the Council enjoys an “absolute veto”. </a:t>
            </a:r>
            <a:endParaRPr lang="en-GB" dirty="0">
              <a:solidFill>
                <a:srgbClr val="000000"/>
              </a:solidFill>
            </a:endParaRPr>
          </a:p>
        </p:txBody>
      </p:sp>
      <p:sp>
        <p:nvSpPr>
          <p:cNvPr id="2" name="Title 1"/>
          <p:cNvSpPr>
            <a:spLocks noGrp="1"/>
          </p:cNvSpPr>
          <p:nvPr>
            <p:ph type="title"/>
          </p:nvPr>
        </p:nvSpPr>
        <p:spPr/>
        <p:txBody>
          <a:bodyPr>
            <a:normAutofit/>
          </a:bodyPr>
          <a:lstStyle/>
          <a:p>
            <a:r>
              <a:rPr lang="en-GB" sz="2800" dirty="0" smtClean="0"/>
              <a:t>Institutional Dimensions: </a:t>
            </a:r>
            <a:br>
              <a:rPr lang="en-GB" sz="2800" dirty="0" smtClean="0"/>
            </a:br>
            <a:r>
              <a:rPr lang="en-GB" sz="2800" dirty="0" smtClean="0"/>
              <a:t>The “Federal Chamber” (1)</a:t>
            </a:r>
            <a:endParaRPr lang="en-GB" sz="2800" dirty="0"/>
          </a:p>
        </p:txBody>
      </p:sp>
    </p:spTree>
    <p:extLst>
      <p:ext uri="{BB962C8B-B14F-4D97-AF65-F5344CB8AC3E}">
        <p14:creationId xmlns:p14="http://schemas.microsoft.com/office/powerpoint/2010/main" val="68666601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0" indent="0" algn="just">
              <a:spcAft>
                <a:spcPts val="600"/>
              </a:spcAft>
              <a:buNone/>
            </a:pPr>
            <a:r>
              <a:rPr lang="en-GB" sz="1800" b="1" dirty="0" smtClean="0">
                <a:solidFill>
                  <a:srgbClr val="000000"/>
                </a:solidFill>
              </a:rPr>
              <a:t>Significant Move from the Suspensive to the Absolute Veto</a:t>
            </a:r>
          </a:p>
          <a:p>
            <a:pPr marL="0" indent="0" algn="just">
              <a:spcAft>
                <a:spcPts val="600"/>
              </a:spcAft>
              <a:buNone/>
            </a:pPr>
            <a:endParaRPr lang="en-GB" sz="1800" dirty="0" smtClean="0">
              <a:solidFill>
                <a:srgbClr val="000000"/>
              </a:solidFill>
            </a:endParaRPr>
          </a:p>
          <a:p>
            <a:pPr marL="0" indent="0" algn="just">
              <a:spcAft>
                <a:spcPts val="600"/>
              </a:spcAft>
              <a:buNone/>
            </a:pPr>
            <a:r>
              <a:rPr lang="en-GB" sz="1800" dirty="0" smtClean="0">
                <a:solidFill>
                  <a:srgbClr val="000000"/>
                </a:solidFill>
              </a:rPr>
              <a:t>“The” principal constitutional issue until 2006 has been the problem of the “joint-decision-trap”. What is this</a:t>
            </a:r>
            <a:r>
              <a:rPr lang="en-GB" sz="1800" dirty="0" smtClean="0">
                <a:solidFill>
                  <a:schemeClr val="tx1"/>
                </a:solidFill>
              </a:rPr>
              <a:t>?</a:t>
            </a:r>
            <a:r>
              <a:rPr lang="en-GB" sz="1800" dirty="0" smtClean="0">
                <a:solidFill>
                  <a:srgbClr val="FF0000"/>
                </a:solidFill>
              </a:rPr>
              <a:t> It was originally thought that the Federal Council would – in the majority of cases – only have a suspensive veto. </a:t>
            </a:r>
            <a:r>
              <a:rPr lang="en-GB" sz="1800" dirty="0" smtClean="0">
                <a:solidFill>
                  <a:srgbClr val="000000"/>
                </a:solidFill>
              </a:rPr>
              <a:t>Yet, with every constitutional amendment, new powers tended to be linked to the “absolute veto” procedure and constitutional convention developed according to which national legislation – of whatever form – was given a clause that regulated the administrative execution of federal law. (This was one of the exceptional instances in which an absolute veto was given to the Federal Chamber.) And in the course of fifty years, the exception had become the rule!</a:t>
            </a:r>
          </a:p>
          <a:p>
            <a:pPr marL="0" indent="0" algn="just">
              <a:spcAft>
                <a:spcPts val="600"/>
              </a:spcAft>
              <a:buNone/>
            </a:pPr>
            <a:r>
              <a:rPr lang="en-GB" sz="1800" dirty="0" smtClean="0">
                <a:solidFill>
                  <a:srgbClr val="000000"/>
                </a:solidFill>
              </a:rPr>
              <a:t>2006 Constitutional Reform: “Entangling” the Federal Legislator…</a:t>
            </a:r>
            <a:endParaRPr lang="en-GB" sz="1800" dirty="0">
              <a:solidFill>
                <a:srgbClr val="000000"/>
              </a:solidFill>
            </a:endParaRPr>
          </a:p>
          <a:p>
            <a:pPr marL="0" indent="0" algn="just">
              <a:spcAft>
                <a:spcPts val="600"/>
              </a:spcAft>
              <a:buNone/>
            </a:pPr>
            <a:endParaRPr lang="en-GB" sz="1800" dirty="0" smtClean="0">
              <a:solidFill>
                <a:srgbClr val="000000"/>
              </a:solidFill>
            </a:endParaRPr>
          </a:p>
        </p:txBody>
      </p:sp>
      <p:sp>
        <p:nvSpPr>
          <p:cNvPr id="2" name="Title 1"/>
          <p:cNvSpPr>
            <a:spLocks noGrp="1"/>
          </p:cNvSpPr>
          <p:nvPr>
            <p:ph type="title"/>
          </p:nvPr>
        </p:nvSpPr>
        <p:spPr/>
        <p:txBody>
          <a:bodyPr/>
          <a:lstStyle/>
          <a:p>
            <a:r>
              <a:rPr lang="en-GB" dirty="0" smtClean="0"/>
              <a:t>Federal Chamber (2)</a:t>
            </a:r>
            <a:endParaRPr lang="en-GB" dirty="0"/>
          </a:p>
        </p:txBody>
      </p:sp>
    </p:spTree>
    <p:extLst>
      <p:ext uri="{BB962C8B-B14F-4D97-AF65-F5344CB8AC3E}">
        <p14:creationId xmlns:p14="http://schemas.microsoft.com/office/powerpoint/2010/main" val="370484850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2590800"/>
            <a:ext cx="7745505" cy="2895600"/>
          </a:xfrm>
        </p:spPr>
        <p:txBody>
          <a:bodyPr>
            <a:normAutofit fontScale="92500" lnSpcReduction="20000"/>
          </a:bodyPr>
          <a:lstStyle/>
          <a:p>
            <a:pPr marL="0" indent="0" algn="just">
              <a:spcAft>
                <a:spcPts val="600"/>
              </a:spcAft>
              <a:buNone/>
            </a:pPr>
            <a:r>
              <a:rPr lang="en-GB" sz="2000" dirty="0" smtClean="0">
                <a:solidFill>
                  <a:srgbClr val="000000"/>
                </a:solidFill>
              </a:rPr>
              <a:t>In all federations, powers are divided; what differs is how they are divided. The American constitution simply allocates certain powers to the federation and, as we saw last week, it was jurisprudence that determined the constitutional principles governing the division of powers. The German Constitution is “explicit” about the division of competences and contains a number of constitutional provisions. </a:t>
            </a:r>
          </a:p>
          <a:p>
            <a:pPr marL="0" indent="0" algn="just">
              <a:spcAft>
                <a:spcPts val="600"/>
              </a:spcAft>
              <a:buNone/>
            </a:pPr>
            <a:r>
              <a:rPr lang="en-GB" sz="2000" dirty="0">
                <a:solidFill>
                  <a:srgbClr val="000000"/>
                </a:solidFill>
              </a:rPr>
              <a:t>The central provision is </a:t>
            </a:r>
            <a:r>
              <a:rPr lang="en-GB" sz="2000" dirty="0">
                <a:solidFill>
                  <a:srgbClr val="FF0000"/>
                </a:solidFill>
              </a:rPr>
              <a:t>Article 30 GC </a:t>
            </a:r>
            <a:r>
              <a:rPr lang="en-GB" sz="2000" dirty="0">
                <a:solidFill>
                  <a:srgbClr val="000000"/>
                </a:solidFill>
              </a:rPr>
              <a:t>(that is similar to the Tenth Amendment to the US Constitution): </a:t>
            </a:r>
          </a:p>
          <a:p>
            <a:pPr marL="0" indent="0" algn="just">
              <a:spcAft>
                <a:spcPts val="600"/>
              </a:spcAft>
              <a:buNone/>
            </a:pPr>
            <a:r>
              <a:rPr lang="en-GB" sz="2000" i="1" dirty="0">
                <a:solidFill>
                  <a:srgbClr val="000000"/>
                </a:solidFill>
              </a:rPr>
              <a:t>“</a:t>
            </a:r>
            <a:r>
              <a:rPr lang="en-US" sz="2000" i="1" dirty="0">
                <a:solidFill>
                  <a:srgbClr val="000000"/>
                </a:solidFill>
              </a:rPr>
              <a:t>Except as otherwise provided or permitted by this Basic Law, the exercise of state powers and the discharge of state functions is a matter for the </a:t>
            </a:r>
            <a:r>
              <a:rPr lang="en-US" sz="2000" i="1" dirty="0" err="1">
                <a:solidFill>
                  <a:srgbClr val="000000"/>
                </a:solidFill>
              </a:rPr>
              <a:t>Länder</a:t>
            </a:r>
            <a:r>
              <a:rPr lang="en-US" sz="2000" i="1" dirty="0">
                <a:solidFill>
                  <a:srgbClr val="000000"/>
                </a:solidFill>
              </a:rPr>
              <a:t>.“</a:t>
            </a:r>
            <a:endParaRPr lang="en-GB" sz="2000" dirty="0">
              <a:solidFill>
                <a:srgbClr val="000000"/>
              </a:solidFill>
            </a:endParaRPr>
          </a:p>
          <a:p>
            <a:pPr marL="0" indent="0" algn="just">
              <a:spcAft>
                <a:spcPts val="600"/>
              </a:spcAft>
              <a:buNone/>
            </a:pPr>
            <a:endParaRPr lang="en-GB" sz="2000" i="1" dirty="0" smtClean="0">
              <a:solidFill>
                <a:srgbClr val="000000"/>
              </a:solidFill>
            </a:endParaRPr>
          </a:p>
          <a:p>
            <a:endParaRPr lang="en-GB" dirty="0"/>
          </a:p>
        </p:txBody>
      </p:sp>
      <p:sp>
        <p:nvSpPr>
          <p:cNvPr id="2" name="Title 1"/>
          <p:cNvSpPr>
            <a:spLocks noGrp="1"/>
          </p:cNvSpPr>
          <p:nvPr>
            <p:ph type="title"/>
          </p:nvPr>
        </p:nvSpPr>
        <p:spPr>
          <a:xfrm>
            <a:off x="762000" y="533400"/>
            <a:ext cx="7756263" cy="1054250"/>
          </a:xfrm>
        </p:spPr>
        <p:txBody>
          <a:bodyPr>
            <a:normAutofit/>
          </a:bodyPr>
          <a:lstStyle/>
          <a:p>
            <a:r>
              <a:rPr lang="en-GB" sz="3200" dirty="0" smtClean="0"/>
              <a:t>Federal Division of Powers (1)</a:t>
            </a:r>
            <a:endParaRPr lang="en-GB" sz="3200" dirty="0"/>
          </a:p>
        </p:txBody>
      </p:sp>
    </p:spTree>
    <p:extLst>
      <p:ext uri="{BB962C8B-B14F-4D97-AF65-F5344CB8AC3E}">
        <p14:creationId xmlns:p14="http://schemas.microsoft.com/office/powerpoint/2010/main" val="424104093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just">
              <a:spcAft>
                <a:spcPts val="600"/>
              </a:spcAft>
              <a:buNone/>
            </a:pPr>
            <a:r>
              <a:rPr lang="en-GB" dirty="0" smtClean="0">
                <a:solidFill>
                  <a:srgbClr val="000000"/>
                </a:solidFill>
              </a:rPr>
              <a:t>How are these powers divided? In contrast to the American cooperative federalism, German (and Austrian and Swiss) federalism adheres to a dual federal philosophy…  The </a:t>
            </a:r>
            <a:r>
              <a:rPr lang="en-GB" dirty="0">
                <a:solidFill>
                  <a:srgbClr val="000000"/>
                </a:solidFill>
              </a:rPr>
              <a:t>philosophy of the German Constitutional Court: </a:t>
            </a:r>
            <a:r>
              <a:rPr lang="en-GB" dirty="0" err="1">
                <a:solidFill>
                  <a:srgbClr val="000000"/>
                </a:solidFill>
              </a:rPr>
              <a:t>BVerfGE</a:t>
            </a:r>
            <a:r>
              <a:rPr lang="en-GB" dirty="0">
                <a:solidFill>
                  <a:srgbClr val="000000"/>
                </a:solidFill>
              </a:rPr>
              <a:t> 36, 193 – Rights of Witnesses</a:t>
            </a:r>
          </a:p>
          <a:p>
            <a:pPr marL="411480" lvl="1" indent="0" algn="just">
              <a:spcAft>
                <a:spcPts val="600"/>
              </a:spcAft>
              <a:buNone/>
            </a:pPr>
            <a:r>
              <a:rPr lang="en-GB" i="1" dirty="0">
                <a:solidFill>
                  <a:srgbClr val="0070C0"/>
                </a:solidFill>
              </a:rPr>
              <a:t>“A double competence on the basis of which the federation and the Länder could regulate the same matter in different ways, is foreign to the constitutional system of allocation of powers and incompatible with its function of dividing authority.”</a:t>
            </a:r>
          </a:p>
          <a:p>
            <a:pPr algn="just">
              <a:spcAft>
                <a:spcPts val="600"/>
              </a:spcAft>
            </a:pPr>
            <a:endParaRPr lang="en-GB" dirty="0" smtClean="0">
              <a:solidFill>
                <a:srgbClr val="000000"/>
              </a:solidFill>
            </a:endParaRPr>
          </a:p>
        </p:txBody>
      </p:sp>
      <p:sp>
        <p:nvSpPr>
          <p:cNvPr id="2" name="Title 1"/>
          <p:cNvSpPr>
            <a:spLocks noGrp="1"/>
          </p:cNvSpPr>
          <p:nvPr>
            <p:ph type="title"/>
          </p:nvPr>
        </p:nvSpPr>
        <p:spPr/>
        <p:txBody>
          <a:bodyPr/>
          <a:lstStyle/>
          <a:p>
            <a:r>
              <a:rPr lang="en-GB" sz="4000" dirty="0" smtClean="0"/>
              <a:t>Federal Division of Powers (3)</a:t>
            </a:r>
            <a:endParaRPr lang="en-GB" sz="4000" dirty="0"/>
          </a:p>
        </p:txBody>
      </p:sp>
    </p:spTree>
    <p:extLst>
      <p:ext uri="{BB962C8B-B14F-4D97-AF65-F5344CB8AC3E}">
        <p14:creationId xmlns:p14="http://schemas.microsoft.com/office/powerpoint/2010/main" val="124387860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9247" y="2514600"/>
            <a:ext cx="7745505" cy="3611562"/>
          </a:xfrm>
        </p:spPr>
        <p:txBody>
          <a:bodyPr>
            <a:normAutofit/>
          </a:bodyPr>
          <a:lstStyle/>
          <a:p>
            <a:pPr marL="0" indent="0" algn="just">
              <a:buNone/>
            </a:pPr>
            <a:r>
              <a:rPr lang="en-GB" sz="2000" dirty="0" smtClean="0">
                <a:solidFill>
                  <a:srgbClr val="000000"/>
                </a:solidFill>
              </a:rPr>
              <a:t>The “speciality” of German federalism is the recognition of diverse types of competences. Competence typologies are devices to clarify the power relationship between two levels of government. The German legal order has traditionally known 2 types of competences: “</a:t>
            </a:r>
            <a:r>
              <a:rPr lang="en-GB" sz="2000" dirty="0" smtClean="0">
                <a:solidFill>
                  <a:srgbClr val="FF0000"/>
                </a:solidFill>
              </a:rPr>
              <a:t>exclusive</a:t>
            </a:r>
            <a:r>
              <a:rPr lang="en-GB" sz="2000" dirty="0" smtClean="0">
                <a:solidFill>
                  <a:srgbClr val="000000"/>
                </a:solidFill>
              </a:rPr>
              <a:t>” and “</a:t>
            </a:r>
            <a:r>
              <a:rPr lang="en-GB" sz="2000" dirty="0" smtClean="0">
                <a:solidFill>
                  <a:srgbClr val="FF0000"/>
                </a:solidFill>
              </a:rPr>
              <a:t>concurrent</a:t>
            </a:r>
            <a:r>
              <a:rPr lang="en-GB" sz="2000" dirty="0" smtClean="0">
                <a:solidFill>
                  <a:srgbClr val="000000"/>
                </a:solidFill>
              </a:rPr>
              <a:t>” competences. Importantly: these distinctions, while theoretically also applicable to the executive and judicial branch, are only mentioned in relation to the legislative function. </a:t>
            </a:r>
            <a:endParaRPr lang="en-GB" sz="2000" dirty="0">
              <a:solidFill>
                <a:srgbClr val="000000"/>
              </a:solidFill>
            </a:endParaRPr>
          </a:p>
        </p:txBody>
      </p:sp>
      <p:sp>
        <p:nvSpPr>
          <p:cNvPr id="2" name="Title 1"/>
          <p:cNvSpPr>
            <a:spLocks noGrp="1"/>
          </p:cNvSpPr>
          <p:nvPr>
            <p:ph type="title"/>
          </p:nvPr>
        </p:nvSpPr>
        <p:spPr/>
        <p:txBody>
          <a:bodyPr/>
          <a:lstStyle/>
          <a:p>
            <a:r>
              <a:rPr lang="en-GB" dirty="0" smtClean="0"/>
              <a:t>Legislative Powers (2)</a:t>
            </a:r>
            <a:endParaRPr lang="en-GB" dirty="0"/>
          </a:p>
        </p:txBody>
      </p:sp>
    </p:spTree>
    <p:extLst>
      <p:ext uri="{BB962C8B-B14F-4D97-AF65-F5344CB8AC3E}">
        <p14:creationId xmlns:p14="http://schemas.microsoft.com/office/powerpoint/2010/main" val="276630033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2743200"/>
            <a:ext cx="7745505" cy="3877815"/>
          </a:xfrm>
        </p:spPr>
        <p:txBody>
          <a:bodyPr>
            <a:normAutofit/>
          </a:bodyPr>
          <a:lstStyle/>
          <a:p>
            <a:pPr marL="0" indent="0" algn="just">
              <a:spcAft>
                <a:spcPts val="600"/>
              </a:spcAft>
              <a:buNone/>
            </a:pPr>
            <a:r>
              <a:rPr lang="en-GB" sz="2000" dirty="0" smtClean="0">
                <a:solidFill>
                  <a:srgbClr val="000000"/>
                </a:solidFill>
              </a:rPr>
              <a:t>Exclusive competences are “legal monopolies”: only one authority is entitled to act. They are thus double edged: their positive side allows the federation to act, while their negative side forbids the States to act in this field. The Constitution lists the federation’s exclusive competences in </a:t>
            </a:r>
            <a:r>
              <a:rPr lang="en-GB" sz="2000" dirty="0" smtClean="0">
                <a:solidFill>
                  <a:srgbClr val="FF0000"/>
                </a:solidFill>
              </a:rPr>
              <a:t>Article 73</a:t>
            </a:r>
            <a:r>
              <a:rPr lang="en-GB" sz="2000" dirty="0" smtClean="0">
                <a:solidFill>
                  <a:srgbClr val="000000"/>
                </a:solidFill>
              </a:rPr>
              <a:t>. This provision comes close to the list in Article I, Section 8 US Constitution. Its contains the “essential” powers: </a:t>
            </a:r>
            <a:r>
              <a:rPr lang="en-GB" sz="2000" dirty="0" smtClean="0">
                <a:solidFill>
                  <a:srgbClr val="FF0000"/>
                </a:solidFill>
              </a:rPr>
              <a:t>foreign affairs, defence, citizenship, currency</a:t>
            </a:r>
            <a:r>
              <a:rPr lang="en-GB" sz="2000" dirty="0" smtClean="0">
                <a:solidFill>
                  <a:srgbClr val="000000"/>
                </a:solidFill>
              </a:rPr>
              <a:t> (…). </a:t>
            </a:r>
            <a:endParaRPr lang="en-GB" sz="2000" dirty="0">
              <a:solidFill>
                <a:srgbClr val="000000"/>
              </a:solidFill>
            </a:endParaRPr>
          </a:p>
        </p:txBody>
      </p:sp>
      <p:sp>
        <p:nvSpPr>
          <p:cNvPr id="2" name="Title 1"/>
          <p:cNvSpPr>
            <a:spLocks noGrp="1"/>
          </p:cNvSpPr>
          <p:nvPr>
            <p:ph type="title"/>
          </p:nvPr>
        </p:nvSpPr>
        <p:spPr/>
        <p:txBody>
          <a:bodyPr>
            <a:normAutofit/>
          </a:bodyPr>
          <a:lstStyle/>
          <a:p>
            <a:r>
              <a:rPr lang="en-GB" sz="3200" dirty="0" smtClean="0"/>
              <a:t>Exclusive Competences (1)</a:t>
            </a:r>
            <a:endParaRPr lang="en-GB" sz="3200" dirty="0"/>
          </a:p>
        </p:txBody>
      </p:sp>
    </p:spTree>
    <p:extLst>
      <p:ext uri="{BB962C8B-B14F-4D97-AF65-F5344CB8AC3E}">
        <p14:creationId xmlns:p14="http://schemas.microsoft.com/office/powerpoint/2010/main" val="289322342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2438400"/>
            <a:ext cx="7745505" cy="3535362"/>
          </a:xfrm>
        </p:spPr>
        <p:txBody>
          <a:bodyPr>
            <a:normAutofit/>
          </a:bodyPr>
          <a:lstStyle/>
          <a:p>
            <a:pPr marL="0" indent="0" algn="just">
              <a:spcAft>
                <a:spcPts val="600"/>
              </a:spcAft>
              <a:buNone/>
            </a:pPr>
            <a:r>
              <a:rPr lang="en-GB" sz="2000" dirty="0" smtClean="0">
                <a:solidFill>
                  <a:srgbClr val="000000"/>
                </a:solidFill>
              </a:rPr>
              <a:t>The policy fields over which the federation has “concurrent” competence are listed in Article 74 (1). This list is extensive and contains </a:t>
            </a:r>
            <a:r>
              <a:rPr lang="en-GB" sz="2000" dirty="0" smtClean="0">
                <a:solidFill>
                  <a:srgbClr val="FF0000"/>
                </a:solidFill>
              </a:rPr>
              <a:t>thirty six titles (and each title may enumerate multiple subjects)</a:t>
            </a:r>
            <a:r>
              <a:rPr lang="en-GB" sz="2000" dirty="0" smtClean="0">
                <a:solidFill>
                  <a:srgbClr val="000000"/>
                </a:solidFill>
              </a:rPr>
              <a:t>. Article 74 (1) (1) lists: “</a:t>
            </a:r>
            <a:r>
              <a:rPr lang="en-US" sz="2000" dirty="0" smtClean="0">
                <a:solidFill>
                  <a:srgbClr val="FF0000"/>
                </a:solidFill>
              </a:rPr>
              <a:t>civil law, criminal law</a:t>
            </a:r>
            <a:r>
              <a:rPr lang="en-US" sz="2000" dirty="0" smtClean="0">
                <a:solidFill>
                  <a:srgbClr val="000000"/>
                </a:solidFill>
              </a:rPr>
              <a:t>, court organization and procedure (except for the correctional law of pretrial detention), the legal profession, notaries, and the provision of legal advice”. </a:t>
            </a:r>
          </a:p>
          <a:p>
            <a:pPr marL="0" indent="0" algn="just">
              <a:spcAft>
                <a:spcPts val="600"/>
              </a:spcAft>
              <a:buNone/>
            </a:pPr>
            <a:r>
              <a:rPr lang="en-US" sz="2000" dirty="0" smtClean="0">
                <a:solidFill>
                  <a:srgbClr val="000000"/>
                </a:solidFill>
              </a:rPr>
              <a:t>The complexity here relates to the existence of 3 “types” of concurrent competences…. </a:t>
            </a:r>
            <a:endParaRPr lang="en-GB" sz="2000" dirty="0" smtClean="0">
              <a:solidFill>
                <a:srgbClr val="000000"/>
              </a:solidFill>
            </a:endParaRPr>
          </a:p>
        </p:txBody>
      </p:sp>
      <p:sp>
        <p:nvSpPr>
          <p:cNvPr id="2" name="Title 1"/>
          <p:cNvSpPr>
            <a:spLocks noGrp="1"/>
          </p:cNvSpPr>
          <p:nvPr>
            <p:ph type="title"/>
          </p:nvPr>
        </p:nvSpPr>
        <p:spPr/>
        <p:txBody>
          <a:bodyPr>
            <a:normAutofit/>
          </a:bodyPr>
          <a:lstStyle/>
          <a:p>
            <a:r>
              <a:rPr lang="en-GB" sz="3200" dirty="0" smtClean="0"/>
              <a:t>Concurrent Competences (1)</a:t>
            </a:r>
            <a:endParaRPr lang="en-GB" sz="3200" dirty="0"/>
          </a:p>
        </p:txBody>
      </p:sp>
    </p:spTree>
    <p:extLst>
      <p:ext uri="{BB962C8B-B14F-4D97-AF65-F5344CB8AC3E}">
        <p14:creationId xmlns:p14="http://schemas.microsoft.com/office/powerpoint/2010/main" val="560822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3568" y="2276872"/>
            <a:ext cx="7745505" cy="3705274"/>
          </a:xfrm>
        </p:spPr>
        <p:txBody>
          <a:bodyPr>
            <a:noAutofit/>
          </a:bodyPr>
          <a:lstStyle/>
          <a:p>
            <a:pPr marL="0" indent="0" algn="just">
              <a:buNone/>
            </a:pPr>
            <a:r>
              <a:rPr lang="en-US" sz="2000" i="1" dirty="0"/>
              <a:t>But why would States wish to </a:t>
            </a:r>
            <a:r>
              <a:rPr lang="en-US" sz="2000" i="1" dirty="0" err="1"/>
              <a:t>federalise</a:t>
            </a:r>
            <a:r>
              <a:rPr lang="en-US" sz="2000" i="1" dirty="0" smtClean="0"/>
              <a:t>? </a:t>
            </a:r>
          </a:p>
          <a:p>
            <a:pPr marL="0" indent="0" algn="just">
              <a:buNone/>
            </a:pPr>
            <a:endParaRPr lang="en-US" sz="2000" i="1" dirty="0" smtClean="0"/>
          </a:p>
          <a:p>
            <a:pPr marL="0" indent="0" algn="just">
              <a:buNone/>
            </a:pPr>
            <a:r>
              <a:rPr lang="en-US" sz="1800" dirty="0" smtClean="0"/>
              <a:t>In </a:t>
            </a:r>
            <a:r>
              <a:rPr lang="en-US" sz="1800" dirty="0"/>
              <a:t>‘The Spirit of the Laws’, de </a:t>
            </a:r>
            <a:r>
              <a:rPr lang="en-US" sz="1800" b="1" dirty="0"/>
              <a:t>Montesquieu</a:t>
            </a:r>
            <a:r>
              <a:rPr lang="en-US" sz="1800" dirty="0"/>
              <a:t> advanced </a:t>
            </a:r>
            <a:r>
              <a:rPr lang="en-US" sz="1800" dirty="0" smtClean="0"/>
              <a:t>a concrete </a:t>
            </a:r>
            <a:r>
              <a:rPr lang="en-US" sz="1800" dirty="0"/>
              <a:t>reason for republics to federate. ‘If a republic is small, it is </a:t>
            </a:r>
            <a:r>
              <a:rPr lang="en-US" sz="1800" dirty="0" smtClean="0"/>
              <a:t>destroyed by </a:t>
            </a:r>
            <a:r>
              <a:rPr lang="en-US" sz="1800" dirty="0"/>
              <a:t>a foreign force; if it is large, it is destroyed by an internal vice.’ To </a:t>
            </a:r>
            <a:r>
              <a:rPr lang="en-US" sz="1800" dirty="0" smtClean="0"/>
              <a:t>overcome this </a:t>
            </a:r>
            <a:r>
              <a:rPr lang="en-US" sz="1800" dirty="0"/>
              <a:t>‘dual drawback’, democracies would </a:t>
            </a:r>
            <a:r>
              <a:rPr lang="en-US" sz="1800" dirty="0">
                <a:solidFill>
                  <a:srgbClr val="FF0000"/>
                </a:solidFill>
              </a:rPr>
              <a:t>need to combine ‘all the </a:t>
            </a:r>
            <a:r>
              <a:rPr lang="en-US" sz="1800" dirty="0" smtClean="0">
                <a:solidFill>
                  <a:srgbClr val="FF0000"/>
                </a:solidFill>
              </a:rPr>
              <a:t>internal advantages </a:t>
            </a:r>
            <a:r>
              <a:rPr lang="en-US" sz="1800" dirty="0">
                <a:solidFill>
                  <a:srgbClr val="FF0000"/>
                </a:solidFill>
              </a:rPr>
              <a:t>of republican government and the external force of monarchy</a:t>
            </a:r>
            <a:r>
              <a:rPr lang="en-US" sz="1800" dirty="0"/>
              <a:t>’</a:t>
            </a:r>
            <a:r>
              <a:rPr lang="en-US" sz="1800" dirty="0" smtClean="0"/>
              <a:t>.</a:t>
            </a:r>
            <a:r>
              <a:rPr lang="en-US" sz="1800" dirty="0"/>
              <a:t> Composed of small republics, the ‘federal republic’ thus ‘enjoys </a:t>
            </a:r>
            <a:r>
              <a:rPr lang="en-US" sz="1800" dirty="0" smtClean="0"/>
              <a:t>the goodness </a:t>
            </a:r>
            <a:r>
              <a:rPr lang="en-US" sz="1800" dirty="0"/>
              <a:t>of internal government of each one; and, with regard to the exterior</a:t>
            </a:r>
            <a:r>
              <a:rPr lang="en-US" sz="1800" dirty="0" smtClean="0"/>
              <a:t>, it </a:t>
            </a:r>
            <a:r>
              <a:rPr lang="en-US" sz="1800" dirty="0"/>
              <a:t>has, by the force of the association, all the advantages of large monarchies’</a:t>
            </a:r>
            <a:r>
              <a:rPr lang="en-US" sz="1800" dirty="0" smtClean="0"/>
              <a:t>.</a:t>
            </a:r>
            <a:endParaRPr lang="en-US" sz="1800" dirty="0"/>
          </a:p>
        </p:txBody>
      </p:sp>
      <p:sp>
        <p:nvSpPr>
          <p:cNvPr id="3" name="Title 2"/>
          <p:cNvSpPr>
            <a:spLocks noGrp="1"/>
          </p:cNvSpPr>
          <p:nvPr>
            <p:ph type="title"/>
          </p:nvPr>
        </p:nvSpPr>
        <p:spPr>
          <a:xfrm>
            <a:off x="755576" y="548680"/>
            <a:ext cx="7756263" cy="1054250"/>
          </a:xfrm>
        </p:spPr>
        <p:txBody>
          <a:bodyPr/>
          <a:lstStyle/>
          <a:p>
            <a:r>
              <a:rPr lang="de-DE" sz="3600" dirty="0"/>
              <a:t>The „Classic“ Tradition </a:t>
            </a:r>
            <a:r>
              <a:rPr lang="de-DE" sz="3600" dirty="0" smtClean="0"/>
              <a:t>(3)</a:t>
            </a:r>
            <a:endParaRPr lang="en-US" sz="3600" dirty="0"/>
          </a:p>
        </p:txBody>
      </p:sp>
    </p:spTree>
    <p:extLst>
      <p:ext uri="{BB962C8B-B14F-4D97-AF65-F5344CB8AC3E}">
        <p14:creationId xmlns:p14="http://schemas.microsoft.com/office/powerpoint/2010/main" val="94446578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10000"/>
          </a:bodyPr>
          <a:lstStyle/>
          <a:p>
            <a:pPr marL="0" indent="0" algn="just">
              <a:spcAft>
                <a:spcPts val="600"/>
              </a:spcAft>
              <a:buNone/>
            </a:pPr>
            <a:r>
              <a:rPr lang="en-US" dirty="0" smtClean="0">
                <a:solidFill>
                  <a:srgbClr val="000000"/>
                </a:solidFill>
              </a:rPr>
              <a:t>Type 1: “False” Concurrent Competences</a:t>
            </a:r>
          </a:p>
          <a:p>
            <a:pPr lvl="1" algn="just">
              <a:spcAft>
                <a:spcPts val="600"/>
              </a:spcAft>
            </a:pPr>
            <a:r>
              <a:rPr lang="en-GB" dirty="0" smtClean="0">
                <a:solidFill>
                  <a:srgbClr val="000000"/>
                </a:solidFill>
              </a:rPr>
              <a:t>Article 72 (1) tells us: “</a:t>
            </a:r>
            <a:r>
              <a:rPr lang="en-US" dirty="0" smtClean="0">
                <a:solidFill>
                  <a:srgbClr val="000000"/>
                </a:solidFill>
              </a:rPr>
              <a:t>On matters within the concurrent legislative power, the Länder shall have power to legislate </a:t>
            </a:r>
            <a:r>
              <a:rPr lang="en-US" dirty="0" smtClean="0">
                <a:solidFill>
                  <a:srgbClr val="FF0000"/>
                </a:solidFill>
              </a:rPr>
              <a:t>so long as and to the extent that the Federation has not exercised its legislative power by enacting a law</a:t>
            </a:r>
            <a:r>
              <a:rPr lang="en-US" dirty="0" smtClean="0">
                <a:solidFill>
                  <a:srgbClr val="000000"/>
                </a:solidFill>
              </a:rPr>
              <a:t>.”</a:t>
            </a:r>
          </a:p>
          <a:p>
            <a:pPr lvl="1" algn="just">
              <a:spcAft>
                <a:spcPts val="600"/>
              </a:spcAft>
            </a:pPr>
            <a:r>
              <a:rPr lang="en-GB" dirty="0" smtClean="0">
                <a:solidFill>
                  <a:srgbClr val="000000"/>
                </a:solidFill>
              </a:rPr>
              <a:t>There are two constitutional principles governing concurrent competences that are counter-intuitive: When a federal law is adopted, it always </a:t>
            </a:r>
            <a:r>
              <a:rPr lang="en-GB" dirty="0" smtClean="0">
                <a:solidFill>
                  <a:srgbClr val="FF0000"/>
                </a:solidFill>
              </a:rPr>
              <a:t>pre-empts State laws </a:t>
            </a:r>
            <a:r>
              <a:rPr lang="en-GB" dirty="0" smtClean="0">
                <a:solidFill>
                  <a:srgbClr val="000000"/>
                </a:solidFill>
              </a:rPr>
              <a:t>within its field. Field-pre-emption is this </a:t>
            </a:r>
            <a:r>
              <a:rPr lang="en-GB" i="1" dirty="0" smtClean="0">
                <a:solidFill>
                  <a:srgbClr val="000000"/>
                </a:solidFill>
              </a:rPr>
              <a:t>the</a:t>
            </a:r>
            <a:r>
              <a:rPr lang="en-GB" dirty="0" smtClean="0">
                <a:solidFill>
                  <a:srgbClr val="000000"/>
                </a:solidFill>
              </a:rPr>
              <a:t> mode of German competence federalism. Wherever the federation has adopted legislation, the States cannot have any legislation. (This is not a question of conflict, but dual federalism only investigates the fields into which the federation has entered.)</a:t>
            </a:r>
          </a:p>
          <a:p>
            <a:pPr lvl="2"/>
            <a:endParaRPr lang="en-US" dirty="0" smtClean="0">
              <a:solidFill>
                <a:srgbClr val="000000"/>
              </a:solidFill>
            </a:endParaRPr>
          </a:p>
          <a:p>
            <a:endParaRPr lang="en-GB" dirty="0"/>
          </a:p>
        </p:txBody>
      </p:sp>
      <p:sp>
        <p:nvSpPr>
          <p:cNvPr id="2" name="Title 1"/>
          <p:cNvSpPr>
            <a:spLocks noGrp="1"/>
          </p:cNvSpPr>
          <p:nvPr>
            <p:ph type="title"/>
          </p:nvPr>
        </p:nvSpPr>
        <p:spPr/>
        <p:txBody>
          <a:bodyPr>
            <a:normAutofit/>
          </a:bodyPr>
          <a:lstStyle/>
          <a:p>
            <a:r>
              <a:rPr lang="en-GB" sz="3600" dirty="0" smtClean="0"/>
              <a:t>Concurrent Competences (2)</a:t>
            </a:r>
            <a:endParaRPr lang="en-GB" sz="3600" dirty="0"/>
          </a:p>
        </p:txBody>
      </p:sp>
    </p:spTree>
    <p:extLst>
      <p:ext uri="{BB962C8B-B14F-4D97-AF65-F5344CB8AC3E}">
        <p14:creationId xmlns:p14="http://schemas.microsoft.com/office/powerpoint/2010/main" val="230495517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pPr marL="0" indent="0" algn="just">
              <a:spcAft>
                <a:spcPts val="600"/>
              </a:spcAft>
              <a:buNone/>
            </a:pPr>
            <a:r>
              <a:rPr lang="en-GB" dirty="0" smtClean="0">
                <a:solidFill>
                  <a:srgbClr val="000000"/>
                </a:solidFill>
              </a:rPr>
              <a:t>Type 2: “Limited” Concurrent Competences</a:t>
            </a:r>
          </a:p>
          <a:p>
            <a:pPr lvl="1" algn="just">
              <a:spcAft>
                <a:spcPts val="600"/>
              </a:spcAft>
            </a:pPr>
            <a:r>
              <a:rPr lang="en-GB" dirty="0" smtClean="0">
                <a:solidFill>
                  <a:srgbClr val="000000"/>
                </a:solidFill>
              </a:rPr>
              <a:t>Article 72 (2) connects these to a list in Article 74.</a:t>
            </a:r>
          </a:p>
          <a:p>
            <a:pPr lvl="1" algn="just">
              <a:spcAft>
                <a:spcPts val="600"/>
              </a:spcAft>
            </a:pPr>
            <a:r>
              <a:rPr lang="en-GB" dirty="0" smtClean="0">
                <a:solidFill>
                  <a:srgbClr val="000000"/>
                </a:solidFill>
              </a:rPr>
              <a:t>The exercise of these competences is subject to a “</a:t>
            </a:r>
            <a:r>
              <a:rPr lang="en-GB" dirty="0" smtClean="0">
                <a:solidFill>
                  <a:srgbClr val="FF0000"/>
                </a:solidFill>
              </a:rPr>
              <a:t>subsidiarity</a:t>
            </a:r>
            <a:r>
              <a:rPr lang="en-GB" dirty="0" smtClean="0">
                <a:solidFill>
                  <a:srgbClr val="000000"/>
                </a:solidFill>
              </a:rPr>
              <a:t>” test. The federation can only exercise these competences “</a:t>
            </a:r>
            <a:r>
              <a:rPr lang="en-US" i="1" dirty="0" smtClean="0">
                <a:solidFill>
                  <a:srgbClr val="FF0000"/>
                </a:solidFill>
              </a:rPr>
              <a:t>if and to the extent that the establishment of equivalent living conditions throughout the federal territory or the maintenance of legal or economic unity renders federal regulation necessary in the national interest”. </a:t>
            </a:r>
          </a:p>
          <a:p>
            <a:pPr lvl="1" algn="just">
              <a:spcAft>
                <a:spcPts val="600"/>
              </a:spcAft>
            </a:pPr>
            <a:r>
              <a:rPr lang="en-US" dirty="0" smtClean="0">
                <a:solidFill>
                  <a:srgbClr val="000000"/>
                </a:solidFill>
              </a:rPr>
              <a:t>The subsidiarity test has, in the past fifty years, not been successful. In 1953, the Constitutional Court even declared the test </a:t>
            </a:r>
            <a:r>
              <a:rPr lang="en-US" dirty="0" err="1" smtClean="0">
                <a:solidFill>
                  <a:srgbClr val="000000"/>
                </a:solidFill>
              </a:rPr>
              <a:t>nonjusticiable</a:t>
            </a:r>
            <a:r>
              <a:rPr lang="en-US" dirty="0" smtClean="0">
                <a:solidFill>
                  <a:srgbClr val="000000"/>
                </a:solidFill>
              </a:rPr>
              <a:t>,: “The question whether there is a need for federal regulations a question for the faithful exercise of legislative discretion that is by its nature </a:t>
            </a:r>
            <a:r>
              <a:rPr lang="en-US" dirty="0" err="1" smtClean="0">
                <a:solidFill>
                  <a:srgbClr val="0070C0"/>
                </a:solidFill>
              </a:rPr>
              <a:t>nonjusticiable</a:t>
            </a:r>
            <a:r>
              <a:rPr lang="en-US" dirty="0" smtClean="0">
                <a:solidFill>
                  <a:srgbClr val="000000"/>
                </a:solidFill>
              </a:rPr>
              <a:t> and therefore basically not subject to review by the Constitutional Court.” (Cf. </a:t>
            </a:r>
            <a:r>
              <a:rPr lang="en-US" dirty="0" err="1" smtClean="0">
                <a:solidFill>
                  <a:srgbClr val="000000"/>
                </a:solidFill>
              </a:rPr>
              <a:t>BVerfGE</a:t>
            </a:r>
            <a:r>
              <a:rPr lang="en-US" dirty="0" smtClean="0">
                <a:solidFill>
                  <a:srgbClr val="000000"/>
                </a:solidFill>
              </a:rPr>
              <a:t> 213, 224).</a:t>
            </a:r>
          </a:p>
        </p:txBody>
      </p:sp>
      <p:sp>
        <p:nvSpPr>
          <p:cNvPr id="2" name="Title 1"/>
          <p:cNvSpPr>
            <a:spLocks noGrp="1"/>
          </p:cNvSpPr>
          <p:nvPr>
            <p:ph type="title"/>
          </p:nvPr>
        </p:nvSpPr>
        <p:spPr/>
        <p:txBody>
          <a:bodyPr>
            <a:normAutofit/>
          </a:bodyPr>
          <a:lstStyle/>
          <a:p>
            <a:r>
              <a:rPr lang="en-GB" sz="3200" dirty="0" smtClean="0"/>
              <a:t>Concurrent Competences (3)</a:t>
            </a:r>
            <a:endParaRPr lang="en-GB" sz="3200" dirty="0"/>
          </a:p>
        </p:txBody>
      </p:sp>
    </p:spTree>
    <p:extLst>
      <p:ext uri="{BB962C8B-B14F-4D97-AF65-F5344CB8AC3E}">
        <p14:creationId xmlns:p14="http://schemas.microsoft.com/office/powerpoint/2010/main" val="147981893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marL="0" indent="0" algn="just">
              <a:spcAft>
                <a:spcPts val="600"/>
              </a:spcAft>
              <a:buNone/>
            </a:pPr>
            <a:r>
              <a:rPr lang="en-GB" b="1" dirty="0" smtClean="0">
                <a:solidFill>
                  <a:srgbClr val="000000"/>
                </a:solidFill>
              </a:rPr>
              <a:t>Derogation Competences as “Real” Concurrent Competences</a:t>
            </a:r>
          </a:p>
          <a:p>
            <a:pPr marL="0" indent="0" algn="just">
              <a:spcAft>
                <a:spcPts val="600"/>
              </a:spcAft>
              <a:buNone/>
            </a:pPr>
            <a:endParaRPr lang="en-GB" dirty="0" smtClean="0">
              <a:solidFill>
                <a:srgbClr val="000000"/>
              </a:solidFill>
            </a:endParaRPr>
          </a:p>
          <a:p>
            <a:pPr lvl="1" algn="just">
              <a:spcAft>
                <a:spcPts val="600"/>
              </a:spcAft>
            </a:pPr>
            <a:r>
              <a:rPr lang="en-GB" dirty="0" smtClean="0">
                <a:solidFill>
                  <a:srgbClr val="000000"/>
                </a:solidFill>
              </a:rPr>
              <a:t>In certain fields, listed in Article 72 (3) – such </a:t>
            </a:r>
            <a:r>
              <a:rPr lang="en-GB" dirty="0" smtClean="0">
                <a:solidFill>
                  <a:schemeClr val="accent5">
                    <a:lumMod val="60000"/>
                    <a:lumOff val="40000"/>
                  </a:schemeClr>
                </a:solidFill>
              </a:rPr>
              <a:t>as regional planning </a:t>
            </a:r>
            <a:r>
              <a:rPr lang="en-GB" dirty="0" smtClean="0">
                <a:solidFill>
                  <a:srgbClr val="000000"/>
                </a:solidFill>
              </a:rPr>
              <a:t>or admission to university, the federation now possesses really “concurrent” competence. There is </a:t>
            </a:r>
            <a:r>
              <a:rPr lang="en-GB" dirty="0" smtClean="0">
                <a:solidFill>
                  <a:schemeClr val="accent5">
                    <a:lumMod val="60000"/>
                    <a:lumOff val="40000"/>
                  </a:schemeClr>
                </a:solidFill>
              </a:rPr>
              <a:t>no normative hierarchy between federal legislation and state legislation.</a:t>
            </a:r>
          </a:p>
          <a:p>
            <a:pPr lvl="1" algn="just">
              <a:spcAft>
                <a:spcPts val="600"/>
              </a:spcAft>
            </a:pPr>
            <a:r>
              <a:rPr lang="en-US" dirty="0" smtClean="0">
                <a:solidFill>
                  <a:srgbClr val="FF0000"/>
                </a:solidFill>
              </a:rPr>
              <a:t>The </a:t>
            </a:r>
            <a:r>
              <a:rPr lang="en-US" dirty="0" err="1" smtClean="0">
                <a:solidFill>
                  <a:srgbClr val="FF0000"/>
                </a:solidFill>
              </a:rPr>
              <a:t>lex</a:t>
            </a:r>
            <a:r>
              <a:rPr lang="en-US" dirty="0" smtClean="0">
                <a:solidFill>
                  <a:srgbClr val="FF0000"/>
                </a:solidFill>
              </a:rPr>
              <a:t> posterior rule applies</a:t>
            </a:r>
            <a:r>
              <a:rPr lang="en-US" dirty="0">
                <a:solidFill>
                  <a:srgbClr val="000000"/>
                </a:solidFill>
              </a:rPr>
              <a:t>:</a:t>
            </a:r>
            <a:r>
              <a:rPr lang="en-US" dirty="0" smtClean="0">
                <a:solidFill>
                  <a:srgbClr val="000000"/>
                </a:solidFill>
              </a:rPr>
              <a:t> This will give rise to “partial” federal law and legal differentiation as some States may overrule the federal </a:t>
            </a:r>
            <a:r>
              <a:rPr lang="en-US" dirty="0" smtClean="0">
                <a:solidFill>
                  <a:schemeClr val="bg1"/>
                </a:solidFill>
              </a:rPr>
              <a:t>law.</a:t>
            </a:r>
            <a:endParaRPr lang="en-GB" dirty="0">
              <a:solidFill>
                <a:schemeClr val="bg1"/>
              </a:solidFill>
            </a:endParaRPr>
          </a:p>
        </p:txBody>
      </p:sp>
      <p:sp>
        <p:nvSpPr>
          <p:cNvPr id="2" name="Title 1"/>
          <p:cNvSpPr>
            <a:spLocks noGrp="1"/>
          </p:cNvSpPr>
          <p:nvPr>
            <p:ph type="title"/>
          </p:nvPr>
        </p:nvSpPr>
        <p:spPr/>
        <p:txBody>
          <a:bodyPr>
            <a:normAutofit/>
          </a:bodyPr>
          <a:lstStyle/>
          <a:p>
            <a:r>
              <a:rPr lang="en-GB" sz="3200" dirty="0" smtClean="0"/>
              <a:t>Concurrent Competences (4)</a:t>
            </a:r>
            <a:endParaRPr lang="en-GB" sz="3200" dirty="0"/>
          </a:p>
        </p:txBody>
      </p:sp>
    </p:spTree>
    <p:extLst>
      <p:ext uri="{BB962C8B-B14F-4D97-AF65-F5344CB8AC3E}">
        <p14:creationId xmlns:p14="http://schemas.microsoft.com/office/powerpoint/2010/main" val="100808765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10000"/>
          </a:bodyPr>
          <a:lstStyle/>
          <a:p>
            <a:pPr marL="0" indent="0" algn="just">
              <a:spcAft>
                <a:spcPts val="600"/>
              </a:spcAft>
              <a:buNone/>
            </a:pPr>
            <a:r>
              <a:rPr lang="en-GB" dirty="0" smtClean="0">
                <a:solidFill>
                  <a:srgbClr val="000000"/>
                </a:solidFill>
              </a:rPr>
              <a:t>Federalism means </a:t>
            </a:r>
            <a:r>
              <a:rPr lang="en-GB" i="1" dirty="0" smtClean="0">
                <a:solidFill>
                  <a:srgbClr val="000000"/>
                </a:solidFill>
              </a:rPr>
              <a:t>duplex regimen</a:t>
            </a:r>
            <a:r>
              <a:rPr lang="en-GB" dirty="0" smtClean="0">
                <a:solidFill>
                  <a:srgbClr val="000000"/>
                </a:solidFill>
              </a:rPr>
              <a:t> or “dual government”. This suggests that all three branches of government are duplicated; and this generally is the case, but there are important differences in degree. American federalism adheres to this principles very strongly: </a:t>
            </a:r>
            <a:r>
              <a:rPr lang="en-GB" i="1" dirty="0" smtClean="0">
                <a:solidFill>
                  <a:srgbClr val="000000"/>
                </a:solidFill>
              </a:rPr>
              <a:t>federal</a:t>
            </a:r>
            <a:r>
              <a:rPr lang="en-GB" dirty="0" smtClean="0">
                <a:solidFill>
                  <a:srgbClr val="000000"/>
                </a:solidFill>
              </a:rPr>
              <a:t> law is executed by </a:t>
            </a:r>
            <a:r>
              <a:rPr lang="en-GB" i="1" dirty="0" smtClean="0">
                <a:solidFill>
                  <a:srgbClr val="000000"/>
                </a:solidFill>
              </a:rPr>
              <a:t>federal </a:t>
            </a:r>
            <a:r>
              <a:rPr lang="en-GB" dirty="0" smtClean="0">
                <a:solidFill>
                  <a:srgbClr val="000000"/>
                </a:solidFill>
              </a:rPr>
              <a:t>agencies, federal law is adjudicated in </a:t>
            </a:r>
            <a:r>
              <a:rPr lang="en-GB" i="1" dirty="0" smtClean="0">
                <a:solidFill>
                  <a:srgbClr val="000000"/>
                </a:solidFill>
              </a:rPr>
              <a:t>federal</a:t>
            </a:r>
            <a:r>
              <a:rPr lang="en-GB" dirty="0" smtClean="0">
                <a:solidFill>
                  <a:srgbClr val="000000"/>
                </a:solidFill>
              </a:rPr>
              <a:t> courts. </a:t>
            </a:r>
          </a:p>
          <a:p>
            <a:pPr marL="0" indent="0" algn="just">
              <a:spcAft>
                <a:spcPts val="600"/>
              </a:spcAft>
              <a:buNone/>
            </a:pPr>
            <a:r>
              <a:rPr lang="en-GB" dirty="0" smtClean="0">
                <a:solidFill>
                  <a:srgbClr val="000000"/>
                </a:solidFill>
              </a:rPr>
              <a:t>In German federalism, the duplication of branches of government is very weak in relation to the executive and judicial branch. In Article 83, we read: </a:t>
            </a:r>
            <a:r>
              <a:rPr lang="en-GB" dirty="0" smtClean="0">
                <a:solidFill>
                  <a:srgbClr val="FF0000"/>
                </a:solidFill>
              </a:rPr>
              <a:t>“</a:t>
            </a:r>
            <a:r>
              <a:rPr lang="en-US" dirty="0" smtClean="0">
                <a:solidFill>
                  <a:srgbClr val="FF0000"/>
                </a:solidFill>
              </a:rPr>
              <a:t>The Länder shall execute federal laws in their own right insofar as this Basic Law does not otherwise provide or permit.”</a:t>
            </a:r>
            <a:r>
              <a:rPr lang="en-US" dirty="0" smtClean="0">
                <a:solidFill>
                  <a:srgbClr val="000000"/>
                </a:solidFill>
              </a:rPr>
              <a:t> The fact that the States principally execute federal law has been referred to as “</a:t>
            </a:r>
            <a:r>
              <a:rPr lang="en-US" b="1" dirty="0" smtClean="0">
                <a:solidFill>
                  <a:srgbClr val="000000"/>
                </a:solidFill>
              </a:rPr>
              <a:t>executive federalism</a:t>
            </a:r>
            <a:r>
              <a:rPr lang="en-US" dirty="0" smtClean="0">
                <a:solidFill>
                  <a:srgbClr val="000000"/>
                </a:solidFill>
              </a:rPr>
              <a:t>”.   </a:t>
            </a:r>
            <a:endParaRPr lang="en-GB" dirty="0">
              <a:solidFill>
                <a:srgbClr val="000000"/>
              </a:solidFill>
            </a:endParaRPr>
          </a:p>
        </p:txBody>
      </p:sp>
      <p:sp>
        <p:nvSpPr>
          <p:cNvPr id="2" name="Title 1"/>
          <p:cNvSpPr>
            <a:spLocks noGrp="1"/>
          </p:cNvSpPr>
          <p:nvPr>
            <p:ph type="title"/>
          </p:nvPr>
        </p:nvSpPr>
        <p:spPr/>
        <p:txBody>
          <a:bodyPr/>
          <a:lstStyle/>
          <a:p>
            <a:r>
              <a:rPr lang="en-GB" sz="3600" dirty="0" smtClean="0"/>
              <a:t>Part II. Executive Powers (1)</a:t>
            </a:r>
            <a:endParaRPr lang="en-GB" sz="3600" dirty="0"/>
          </a:p>
        </p:txBody>
      </p:sp>
    </p:spTree>
    <p:extLst>
      <p:ext uri="{BB962C8B-B14F-4D97-AF65-F5344CB8AC3E}">
        <p14:creationId xmlns:p14="http://schemas.microsoft.com/office/powerpoint/2010/main" val="126273134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p:cNvSpPr>
            <a:spLocks noGrp="1"/>
          </p:cNvSpPr>
          <p:nvPr>
            <p:ph type="title"/>
          </p:nvPr>
        </p:nvSpPr>
        <p:spPr>
          <a:xfrm>
            <a:off x="1043608" y="836712"/>
            <a:ext cx="7024687" cy="790575"/>
          </a:xfrm>
        </p:spPr>
        <p:txBody>
          <a:bodyPr/>
          <a:lstStyle/>
          <a:p>
            <a:pPr algn="l"/>
            <a:r>
              <a:rPr lang="en-US" sz="3200" dirty="0" smtClean="0">
                <a:latin typeface="Century Gothic" charset="0"/>
              </a:rPr>
              <a:t>Executive Power: Federal Models</a:t>
            </a:r>
            <a:endParaRPr lang="en-US" sz="3200" dirty="0">
              <a:latin typeface="Century Gothic" charset="0"/>
            </a:endParaRPr>
          </a:p>
        </p:txBody>
      </p:sp>
      <p:pic>
        <p:nvPicPr>
          <p:cNvPr id="77826" name="Screen Shot 2014-04-03 at 12.19.48.png" descr="/Users/user/Desktop/Screen Shot 2014-04-03 at 12.19.48.png"/>
          <p:cNvPicPr>
            <a:picLocks noGrp="1" noChangeAspect="1"/>
          </p:cNvPicPr>
          <p:nvPr>
            <p:ph idx="1"/>
          </p:nvPr>
        </p:nvPicPr>
        <p:blipFill>
          <a:blip r:embed="rId2" r:link="rId3">
            <a:extLst>
              <a:ext uri="{28A0092B-C50C-407E-A947-70E740481C1C}">
                <a14:useLocalDpi xmlns:a14="http://schemas.microsoft.com/office/drawing/2010/main" val="0"/>
              </a:ext>
            </a:extLst>
          </a:blip>
          <a:srcRect t="-14375" b="-14375"/>
          <a:stretch>
            <a:fillRect/>
          </a:stretch>
        </p:blipFill>
        <p:spPr>
          <a:xfrm>
            <a:off x="1042988" y="2246313"/>
            <a:ext cx="6777037" cy="3586162"/>
          </a:xfrm>
        </p:spPr>
      </p:pic>
    </p:spTree>
    <p:extLst>
      <p:ext uri="{BB962C8B-B14F-4D97-AF65-F5344CB8AC3E}">
        <p14:creationId xmlns:p14="http://schemas.microsoft.com/office/powerpoint/2010/main" val="59194977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pPr marL="0" indent="0" algn="just">
              <a:spcAft>
                <a:spcPts val="600"/>
              </a:spcAft>
              <a:buNone/>
            </a:pPr>
            <a:r>
              <a:rPr lang="en-GB" dirty="0" smtClean="0">
                <a:solidFill>
                  <a:srgbClr val="000000"/>
                </a:solidFill>
              </a:rPr>
              <a:t>This system relies on “trust”. But since a “check” is sometimes better than trust, the federation also has a range of constitutional devices to influence and check the </a:t>
            </a:r>
            <a:r>
              <a:rPr lang="en-GB" dirty="0" err="1" smtClean="0">
                <a:solidFill>
                  <a:srgbClr val="000000"/>
                </a:solidFill>
              </a:rPr>
              <a:t>Länder</a:t>
            </a:r>
            <a:r>
              <a:rPr lang="en-GB" dirty="0" smtClean="0">
                <a:solidFill>
                  <a:srgbClr val="000000"/>
                </a:solidFill>
              </a:rPr>
              <a:t> in the execution of federal law. </a:t>
            </a:r>
          </a:p>
          <a:p>
            <a:pPr lvl="1" algn="just">
              <a:spcAft>
                <a:spcPts val="600"/>
              </a:spcAft>
            </a:pPr>
            <a:r>
              <a:rPr lang="en-GB" dirty="0" smtClean="0">
                <a:solidFill>
                  <a:srgbClr val="000000"/>
                </a:solidFill>
              </a:rPr>
              <a:t>The Federation can limit the discretion of the States through the adoption of “</a:t>
            </a:r>
            <a:r>
              <a:rPr lang="en-GB" dirty="0" smtClean="0">
                <a:solidFill>
                  <a:srgbClr val="0070C0"/>
                </a:solidFill>
              </a:rPr>
              <a:t>administrative regulations</a:t>
            </a:r>
            <a:r>
              <a:rPr lang="en-GB" dirty="0" smtClean="0">
                <a:solidFill>
                  <a:srgbClr val="000000"/>
                </a:solidFill>
              </a:rPr>
              <a:t>”: Article 84(2).</a:t>
            </a:r>
          </a:p>
          <a:p>
            <a:pPr lvl="1" algn="just">
              <a:spcAft>
                <a:spcPts val="600"/>
              </a:spcAft>
            </a:pPr>
            <a:r>
              <a:rPr lang="en-GB" dirty="0" smtClean="0">
                <a:solidFill>
                  <a:srgbClr val="000000"/>
                </a:solidFill>
              </a:rPr>
              <a:t>The Federation can “</a:t>
            </a:r>
            <a:r>
              <a:rPr lang="en-GB" dirty="0" smtClean="0">
                <a:solidFill>
                  <a:srgbClr val="0070C0"/>
                </a:solidFill>
              </a:rPr>
              <a:t>oversee” the execution of federal law </a:t>
            </a:r>
            <a:r>
              <a:rPr lang="en-GB" dirty="0" smtClean="0">
                <a:solidFill>
                  <a:srgbClr val="000000"/>
                </a:solidFill>
              </a:rPr>
              <a:t>by the States by sending federal Commissioners to State executive: Article 84 (3). </a:t>
            </a:r>
          </a:p>
          <a:p>
            <a:pPr lvl="1" algn="just">
              <a:spcAft>
                <a:spcPts val="600"/>
              </a:spcAft>
            </a:pPr>
            <a:r>
              <a:rPr lang="en-GB" dirty="0" smtClean="0">
                <a:solidFill>
                  <a:srgbClr val="000000"/>
                </a:solidFill>
              </a:rPr>
              <a:t>The Federation can decide that a State has violated federal law: Article 84 (4). This will trigger </a:t>
            </a:r>
            <a:r>
              <a:rPr lang="en-GB" dirty="0" smtClean="0">
                <a:solidFill>
                  <a:srgbClr val="0070C0"/>
                </a:solidFill>
              </a:rPr>
              <a:t>“federal coercion”: Article 37</a:t>
            </a:r>
            <a:r>
              <a:rPr lang="en-GB" dirty="0" smtClean="0">
                <a:solidFill>
                  <a:srgbClr val="000000"/>
                </a:solidFill>
              </a:rPr>
              <a:t>. </a:t>
            </a:r>
          </a:p>
          <a:p>
            <a:pPr lvl="1" algn="just">
              <a:spcAft>
                <a:spcPts val="600"/>
              </a:spcAft>
            </a:pPr>
            <a:r>
              <a:rPr lang="en-GB" dirty="0" smtClean="0">
                <a:solidFill>
                  <a:srgbClr val="000000"/>
                </a:solidFill>
              </a:rPr>
              <a:t>The Federation can </a:t>
            </a:r>
            <a:r>
              <a:rPr lang="en-GB" dirty="0" smtClean="0">
                <a:solidFill>
                  <a:srgbClr val="0070C0"/>
                </a:solidFill>
              </a:rPr>
              <a:t>issue instructions in particular cases </a:t>
            </a:r>
            <a:r>
              <a:rPr lang="en-GB" dirty="0" smtClean="0">
                <a:solidFill>
                  <a:srgbClr val="000000"/>
                </a:solidFill>
              </a:rPr>
              <a:t>to the highest State authorities: Article 84 (5).</a:t>
            </a:r>
          </a:p>
          <a:p>
            <a:pPr lvl="2"/>
            <a:endParaRPr lang="en-GB" dirty="0"/>
          </a:p>
        </p:txBody>
      </p:sp>
      <p:sp>
        <p:nvSpPr>
          <p:cNvPr id="2" name="Title 1"/>
          <p:cNvSpPr>
            <a:spLocks noGrp="1"/>
          </p:cNvSpPr>
          <p:nvPr>
            <p:ph type="title"/>
          </p:nvPr>
        </p:nvSpPr>
        <p:spPr/>
        <p:txBody>
          <a:bodyPr/>
          <a:lstStyle/>
          <a:p>
            <a:r>
              <a:rPr lang="en-GB" sz="4800" dirty="0" smtClean="0"/>
              <a:t>Executive Powers (2)</a:t>
            </a:r>
            <a:endParaRPr lang="en-GB" sz="4800" dirty="0"/>
          </a:p>
        </p:txBody>
      </p:sp>
    </p:spTree>
    <p:extLst>
      <p:ext uri="{BB962C8B-B14F-4D97-AF65-F5344CB8AC3E}">
        <p14:creationId xmlns:p14="http://schemas.microsoft.com/office/powerpoint/2010/main" val="133482882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just">
              <a:spcAft>
                <a:spcPts val="600"/>
              </a:spcAft>
              <a:buNone/>
            </a:pPr>
            <a:r>
              <a:rPr lang="en-GB" dirty="0" smtClean="0">
                <a:solidFill>
                  <a:srgbClr val="000000"/>
                </a:solidFill>
              </a:rPr>
              <a:t>There is also – exceptionally – the option of direct and indirect federal execution. </a:t>
            </a:r>
          </a:p>
          <a:p>
            <a:pPr marL="868680" lvl="1" indent="-457200" algn="just">
              <a:spcAft>
                <a:spcPts val="600"/>
              </a:spcAft>
              <a:buFont typeface="+mj-lt"/>
              <a:buAutoNum type="arabicPeriod"/>
            </a:pPr>
            <a:r>
              <a:rPr lang="en-GB" sz="1900" dirty="0" smtClean="0">
                <a:solidFill>
                  <a:srgbClr val="000000"/>
                </a:solidFill>
              </a:rPr>
              <a:t>Direct execution: These are areas in which the uniform application of federal law is essential: </a:t>
            </a:r>
            <a:r>
              <a:rPr lang="en-GB" sz="1900" dirty="0" smtClean="0">
                <a:solidFill>
                  <a:srgbClr val="FF0000"/>
                </a:solidFill>
              </a:rPr>
              <a:t>foreign affairs (foreign office)</a:t>
            </a:r>
            <a:r>
              <a:rPr lang="en-GB" sz="1900" dirty="0" smtClean="0">
                <a:solidFill>
                  <a:srgbClr val="000000"/>
                </a:solidFill>
              </a:rPr>
              <a:t>, national defence (the army), the currency (federal bank), </a:t>
            </a:r>
            <a:r>
              <a:rPr lang="en-GB" sz="1900" dirty="0" smtClean="0">
                <a:solidFill>
                  <a:srgbClr val="FF0000"/>
                </a:solidFill>
              </a:rPr>
              <a:t>telecommunication</a:t>
            </a:r>
            <a:r>
              <a:rPr lang="en-GB" sz="1900" dirty="0" smtClean="0">
                <a:solidFill>
                  <a:srgbClr val="000000"/>
                </a:solidFill>
              </a:rPr>
              <a:t> (federal post), etc. The constitutional regimes is set out in Article 86 and the areas are enumerated in Articles 87 and 89.</a:t>
            </a:r>
          </a:p>
          <a:p>
            <a:pPr marL="868680" lvl="1" indent="-457200" algn="just">
              <a:spcAft>
                <a:spcPts val="600"/>
              </a:spcAft>
              <a:buFont typeface="+mj-lt"/>
              <a:buAutoNum type="arabicPeriod"/>
            </a:pPr>
            <a:r>
              <a:rPr lang="en-GB" sz="1900" dirty="0" smtClean="0">
                <a:solidFill>
                  <a:srgbClr val="000000"/>
                </a:solidFill>
              </a:rPr>
              <a:t>Indirect execution: There is an intermediate form laid down in Article 85 in which the States enforce federal law as </a:t>
            </a:r>
            <a:r>
              <a:rPr lang="en-GB" sz="1900" i="1" dirty="0" smtClean="0">
                <a:solidFill>
                  <a:srgbClr val="000000"/>
                </a:solidFill>
              </a:rPr>
              <a:t>agents of the federation</a:t>
            </a:r>
            <a:r>
              <a:rPr lang="en-GB" sz="1900" dirty="0" smtClean="0">
                <a:solidFill>
                  <a:srgbClr val="000000"/>
                </a:solidFill>
              </a:rPr>
              <a:t> (that is: not on their own account). </a:t>
            </a:r>
          </a:p>
          <a:p>
            <a:pPr lvl="1"/>
            <a:endParaRPr lang="en-GB" dirty="0"/>
          </a:p>
        </p:txBody>
      </p:sp>
      <p:sp>
        <p:nvSpPr>
          <p:cNvPr id="2" name="Title 1"/>
          <p:cNvSpPr>
            <a:spLocks noGrp="1"/>
          </p:cNvSpPr>
          <p:nvPr>
            <p:ph type="title"/>
          </p:nvPr>
        </p:nvSpPr>
        <p:spPr/>
        <p:txBody>
          <a:bodyPr/>
          <a:lstStyle/>
          <a:p>
            <a:r>
              <a:rPr lang="en-GB" dirty="0" smtClean="0"/>
              <a:t>Executive Powers (3)</a:t>
            </a:r>
            <a:endParaRPr lang="en-GB" dirty="0"/>
          </a:p>
        </p:txBody>
      </p:sp>
    </p:spTree>
    <p:extLst>
      <p:ext uri="{BB962C8B-B14F-4D97-AF65-F5344CB8AC3E}">
        <p14:creationId xmlns:p14="http://schemas.microsoft.com/office/powerpoint/2010/main" val="71761012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9247" y="2743200"/>
            <a:ext cx="7745505" cy="3382962"/>
          </a:xfrm>
        </p:spPr>
        <p:txBody>
          <a:bodyPr>
            <a:normAutofit/>
          </a:bodyPr>
          <a:lstStyle/>
          <a:p>
            <a:pPr marL="0" indent="0" algn="just">
              <a:spcAft>
                <a:spcPts val="600"/>
              </a:spcAft>
              <a:buNone/>
            </a:pPr>
            <a:r>
              <a:rPr lang="en-GB" sz="2000" dirty="0" smtClean="0">
                <a:solidFill>
                  <a:srgbClr val="000000"/>
                </a:solidFill>
              </a:rPr>
              <a:t>State judges may not like federal law. The U.S. Constitution therefore envisages the establishment of lower federal courts. And again: Germany has not followed this development and relies predominantly on State courts for the application of federal laws. Federal courts are courts of appeal. They are at the apex of each jurisdiction. German scholars do not fear that this undermines the supremacy of federal law – even if appeals are not an ideal way of establishing uniformity. </a:t>
            </a:r>
          </a:p>
        </p:txBody>
      </p:sp>
      <p:sp>
        <p:nvSpPr>
          <p:cNvPr id="2" name="Title 1"/>
          <p:cNvSpPr>
            <a:spLocks noGrp="1"/>
          </p:cNvSpPr>
          <p:nvPr>
            <p:ph type="title"/>
          </p:nvPr>
        </p:nvSpPr>
        <p:spPr/>
        <p:txBody>
          <a:bodyPr/>
          <a:lstStyle/>
          <a:p>
            <a:r>
              <a:rPr lang="en-GB" sz="4800" dirty="0" smtClean="0"/>
              <a:t>Judicial Powers </a:t>
            </a:r>
            <a:endParaRPr lang="en-GB" sz="4800" dirty="0"/>
          </a:p>
        </p:txBody>
      </p:sp>
    </p:spTree>
    <p:extLst>
      <p:ext uri="{BB962C8B-B14F-4D97-AF65-F5344CB8AC3E}">
        <p14:creationId xmlns:p14="http://schemas.microsoft.com/office/powerpoint/2010/main" val="358082525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9247" y="2590800"/>
            <a:ext cx="7745505" cy="3535362"/>
          </a:xfrm>
        </p:spPr>
        <p:txBody>
          <a:bodyPr>
            <a:normAutofit/>
          </a:bodyPr>
          <a:lstStyle/>
          <a:p>
            <a:pPr marL="0" indent="0" algn="just">
              <a:spcAft>
                <a:spcPts val="600"/>
              </a:spcAft>
              <a:buNone/>
            </a:pPr>
            <a:r>
              <a:rPr lang="en-GB" sz="2000" dirty="0" smtClean="0">
                <a:solidFill>
                  <a:srgbClr val="000000"/>
                </a:solidFill>
              </a:rPr>
              <a:t>For much of the nineteenth century, both the German Union and its Member States enjoyed the </a:t>
            </a:r>
            <a:r>
              <a:rPr lang="en-GB" sz="2000" i="1" dirty="0" err="1" smtClean="0">
                <a:solidFill>
                  <a:srgbClr val="000000"/>
                </a:solidFill>
              </a:rPr>
              <a:t>ius</a:t>
            </a:r>
            <a:r>
              <a:rPr lang="en-GB" sz="2000" i="1" dirty="0" smtClean="0">
                <a:solidFill>
                  <a:srgbClr val="000000"/>
                </a:solidFill>
              </a:rPr>
              <a:t> bellum</a:t>
            </a:r>
            <a:r>
              <a:rPr lang="en-GB" sz="2000" dirty="0" smtClean="0">
                <a:solidFill>
                  <a:srgbClr val="000000"/>
                </a:solidFill>
              </a:rPr>
              <a:t> and the </a:t>
            </a:r>
            <a:r>
              <a:rPr lang="en-GB" sz="2000" i="1" dirty="0" err="1" smtClean="0">
                <a:solidFill>
                  <a:srgbClr val="000000"/>
                </a:solidFill>
              </a:rPr>
              <a:t>ius</a:t>
            </a:r>
            <a:r>
              <a:rPr lang="en-GB" sz="2000" i="1" dirty="0" smtClean="0">
                <a:solidFill>
                  <a:srgbClr val="000000"/>
                </a:solidFill>
              </a:rPr>
              <a:t> </a:t>
            </a:r>
            <a:r>
              <a:rPr lang="en-GB" sz="2000" i="1" dirty="0" err="1" smtClean="0">
                <a:solidFill>
                  <a:srgbClr val="000000"/>
                </a:solidFill>
              </a:rPr>
              <a:t>tractatum</a:t>
            </a:r>
            <a:r>
              <a:rPr lang="en-GB" sz="2000" dirty="0" smtClean="0">
                <a:solidFill>
                  <a:srgbClr val="000000"/>
                </a:solidFill>
              </a:rPr>
              <a:t>. Beginning with the 1871 Imperial Constitution, foreign affairs are increasingly centralized. The central provision for international treaties is today Article 32 of the 1949 German Constitution: “</a:t>
            </a:r>
            <a:r>
              <a:rPr lang="en-US" sz="2000" i="1" dirty="0" smtClean="0">
                <a:solidFill>
                  <a:srgbClr val="000000"/>
                </a:solidFill>
              </a:rPr>
              <a:t>Relations with foreign states shall be conducted by the Federation. …Insofar as the </a:t>
            </a:r>
            <a:r>
              <a:rPr lang="en-US" sz="2000" i="1" dirty="0" err="1" smtClean="0">
                <a:solidFill>
                  <a:srgbClr val="000000"/>
                </a:solidFill>
              </a:rPr>
              <a:t>Länder</a:t>
            </a:r>
            <a:r>
              <a:rPr lang="en-US" sz="2000" i="1" dirty="0" smtClean="0">
                <a:solidFill>
                  <a:srgbClr val="000000"/>
                </a:solidFill>
              </a:rPr>
              <a:t> have power to legislate, they may conclude treaties with foreign states with the consent of the Federal Government. </a:t>
            </a:r>
            <a:endParaRPr lang="en-GB" sz="2000" i="1" dirty="0" smtClean="0">
              <a:solidFill>
                <a:srgbClr val="000000"/>
              </a:solidFill>
            </a:endParaRPr>
          </a:p>
          <a:p>
            <a:endParaRPr lang="en-GB" dirty="0"/>
          </a:p>
        </p:txBody>
      </p:sp>
      <p:sp>
        <p:nvSpPr>
          <p:cNvPr id="2" name="Title 1"/>
          <p:cNvSpPr>
            <a:spLocks noGrp="1"/>
          </p:cNvSpPr>
          <p:nvPr>
            <p:ph type="title"/>
          </p:nvPr>
        </p:nvSpPr>
        <p:spPr/>
        <p:txBody>
          <a:bodyPr>
            <a:normAutofit/>
          </a:bodyPr>
          <a:lstStyle/>
          <a:p>
            <a:r>
              <a:rPr lang="en-GB" sz="4000" dirty="0" smtClean="0"/>
              <a:t>Foreign Affairs Powers</a:t>
            </a:r>
            <a:endParaRPr lang="en-GB" sz="4000" dirty="0"/>
          </a:p>
        </p:txBody>
      </p:sp>
    </p:spTree>
    <p:extLst>
      <p:ext uri="{BB962C8B-B14F-4D97-AF65-F5344CB8AC3E}">
        <p14:creationId xmlns:p14="http://schemas.microsoft.com/office/powerpoint/2010/main" val="183133440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9247" y="2514600"/>
            <a:ext cx="7745505" cy="3611562"/>
          </a:xfrm>
        </p:spPr>
        <p:txBody>
          <a:bodyPr>
            <a:normAutofit/>
          </a:bodyPr>
          <a:lstStyle/>
          <a:p>
            <a:pPr marL="0" indent="0" algn="just">
              <a:spcAft>
                <a:spcPts val="600"/>
              </a:spcAft>
              <a:buNone/>
            </a:pPr>
            <a:r>
              <a:rPr lang="en-GB" sz="2000" dirty="0" smtClean="0">
                <a:solidFill>
                  <a:srgbClr val="000000"/>
                </a:solidFill>
              </a:rPr>
              <a:t>What is the scope of the treaty power in Germany? Three views still compete in German constitutional thought: the “Berlin view”, the “South German view”, and the “North German view”. </a:t>
            </a:r>
          </a:p>
          <a:p>
            <a:pPr marL="0" indent="0" algn="just">
              <a:spcAft>
                <a:spcPts val="600"/>
              </a:spcAft>
              <a:buNone/>
            </a:pPr>
            <a:r>
              <a:rPr lang="en-GB" sz="2000" dirty="0" smtClean="0">
                <a:solidFill>
                  <a:srgbClr val="000000"/>
                </a:solidFill>
              </a:rPr>
              <a:t>The </a:t>
            </a:r>
            <a:r>
              <a:rPr lang="en-GB" sz="2000" dirty="0" err="1" smtClean="0">
                <a:solidFill>
                  <a:srgbClr val="FF0000"/>
                </a:solidFill>
              </a:rPr>
              <a:t>Lindau</a:t>
            </a:r>
            <a:r>
              <a:rPr lang="en-GB" sz="2000" dirty="0" smtClean="0">
                <a:solidFill>
                  <a:srgbClr val="FF0000"/>
                </a:solidFill>
              </a:rPr>
              <a:t> Accord </a:t>
            </a:r>
            <a:r>
              <a:rPr lang="en-GB" sz="2000" dirty="0" smtClean="0">
                <a:solidFill>
                  <a:srgbClr val="000000"/>
                </a:solidFill>
              </a:rPr>
              <a:t>as a modus vivendi. Article 3: </a:t>
            </a:r>
          </a:p>
          <a:p>
            <a:pPr marL="0" indent="0" algn="just">
              <a:spcAft>
                <a:spcPts val="600"/>
              </a:spcAft>
              <a:buNone/>
            </a:pPr>
            <a:r>
              <a:rPr lang="en-GB" sz="2000" i="1" dirty="0" smtClean="0">
                <a:solidFill>
                  <a:schemeClr val="tx1">
                    <a:lumMod val="65000"/>
                    <a:lumOff val="35000"/>
                  </a:schemeClr>
                </a:solidFill>
              </a:rPr>
              <a:t>“International treaties falling within areas of exclusive competence of the Member States, which are intended to become binding on the Federation or the Member States, require the consent of the Member States. The consent shall be submitted before the treaty becomes binding under international law.”</a:t>
            </a:r>
          </a:p>
          <a:p>
            <a:endParaRPr lang="en-GB" dirty="0"/>
          </a:p>
        </p:txBody>
      </p:sp>
      <p:sp>
        <p:nvSpPr>
          <p:cNvPr id="2" name="Title 1"/>
          <p:cNvSpPr>
            <a:spLocks noGrp="1"/>
          </p:cNvSpPr>
          <p:nvPr>
            <p:ph type="title"/>
          </p:nvPr>
        </p:nvSpPr>
        <p:spPr/>
        <p:txBody>
          <a:bodyPr/>
          <a:lstStyle/>
          <a:p>
            <a:r>
              <a:rPr lang="en-GB" sz="4000" dirty="0" smtClean="0"/>
              <a:t>Foreign Affairs Powers (2)</a:t>
            </a:r>
            <a:endParaRPr lang="en-GB" sz="4000" dirty="0"/>
          </a:p>
        </p:txBody>
      </p:sp>
    </p:spTree>
    <p:extLst>
      <p:ext uri="{BB962C8B-B14F-4D97-AF65-F5344CB8AC3E}">
        <p14:creationId xmlns:p14="http://schemas.microsoft.com/office/powerpoint/2010/main" val="22181926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colonies.gif"/>
          <p:cNvPicPr>
            <a:picLocks noGrp="1" noChangeAspect="1"/>
          </p:cNvPicPr>
          <p:nvPr>
            <p:ph idx="1"/>
          </p:nvPr>
        </p:nvPicPr>
        <p:blipFill>
          <a:blip r:embed="rId2"/>
          <a:srcRect t="5773" b="5773"/>
          <a:stretch>
            <a:fillRect/>
          </a:stretch>
        </p:blipFill>
        <p:spPr/>
      </p:pic>
      <p:sp>
        <p:nvSpPr>
          <p:cNvPr id="2" name="Title 1"/>
          <p:cNvSpPr>
            <a:spLocks noGrp="1"/>
          </p:cNvSpPr>
          <p:nvPr>
            <p:ph type="title"/>
          </p:nvPr>
        </p:nvSpPr>
        <p:spPr/>
        <p:txBody>
          <a:bodyPr/>
          <a:lstStyle/>
          <a:p>
            <a:r>
              <a:rPr lang="en-GB" sz="2800" dirty="0" smtClean="0"/>
              <a:t>The United States… then:</a:t>
            </a:r>
            <a:endParaRPr lang="en-GB" sz="2800"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pPr marL="0" indent="0">
              <a:buNone/>
            </a:pPr>
            <a:r>
              <a:rPr lang="en-US" b="1" dirty="0" smtClean="0"/>
              <a:t>History</a:t>
            </a:r>
            <a:r>
              <a:rPr lang="en-US" dirty="0" smtClean="0"/>
              <a:t>: England &amp; Wales</a:t>
            </a:r>
          </a:p>
          <a:p>
            <a:pPr marL="0" indent="0">
              <a:buNone/>
            </a:pPr>
            <a:endParaRPr lang="en-US" dirty="0" smtClean="0"/>
          </a:p>
          <a:p>
            <a:pPr marL="0" indent="0" algn="just">
              <a:buNone/>
            </a:pPr>
            <a:r>
              <a:rPr lang="en-US" dirty="0"/>
              <a:t>In the seventeenth century, England was the “most unitary State” in Europe. Its unitary structure was expressed in the form of a single sovereign: the English Parliament</a:t>
            </a:r>
            <a:r>
              <a:rPr lang="en-US" dirty="0" smtClean="0"/>
              <a:t>. </a:t>
            </a:r>
            <a:r>
              <a:rPr lang="en-US" dirty="0"/>
              <a:t>How had this been done? </a:t>
            </a:r>
            <a:r>
              <a:rPr lang="en-US" dirty="0">
                <a:solidFill>
                  <a:srgbClr val="FF0000"/>
                </a:solidFill>
              </a:rPr>
              <a:t>Wales</a:t>
            </a:r>
            <a:r>
              <a:rPr lang="en-US" dirty="0"/>
              <a:t> provides a </a:t>
            </a:r>
            <a:r>
              <a:rPr lang="en-US" dirty="0" smtClean="0"/>
              <a:t>good illustration</a:t>
            </a:r>
            <a:r>
              <a:rPr lang="en-US" dirty="0"/>
              <a:t>. The legal integration of Wales into the realm of England began as early as 1284 with the Statute of Wales. Here, Edward I declared that Wales was no longer only a feudal dependency, but was from now on regarded as his dominion annexed to the English realm. This was confirmed in 1535 by a parliamentary statute in which Henry VIII declared the “said country or dominion of Wales shall be, stand, and continue forever from henceforth incorporated, united and </a:t>
            </a:r>
            <a:r>
              <a:rPr lang="en-US" dirty="0">
                <a:solidFill>
                  <a:srgbClr val="FF0000"/>
                </a:solidFill>
              </a:rPr>
              <a:t>annexed to and with his realm of England</a:t>
            </a:r>
            <a:r>
              <a:rPr lang="en-US" dirty="0"/>
              <a:t>”. </a:t>
            </a:r>
          </a:p>
          <a:p>
            <a:pPr marL="0" indent="0">
              <a:buNone/>
            </a:pPr>
            <a:r>
              <a:rPr lang="en-US" dirty="0" smtClean="0"/>
              <a:t> </a:t>
            </a:r>
            <a:endParaRPr lang="en-US" dirty="0"/>
          </a:p>
        </p:txBody>
      </p:sp>
      <p:sp>
        <p:nvSpPr>
          <p:cNvPr id="3" name="Title 2"/>
          <p:cNvSpPr>
            <a:spLocks noGrp="1"/>
          </p:cNvSpPr>
          <p:nvPr>
            <p:ph type="title"/>
          </p:nvPr>
        </p:nvSpPr>
        <p:spPr>
          <a:xfrm>
            <a:off x="688490" y="570156"/>
            <a:ext cx="7756263" cy="801444"/>
          </a:xfrm>
        </p:spPr>
        <p:txBody>
          <a:bodyPr anchor="ctr"/>
          <a:lstStyle/>
          <a:p>
            <a:r>
              <a:rPr lang="en-US" sz="4000" dirty="0" smtClean="0"/>
              <a:t>Part III. </a:t>
            </a:r>
            <a:r>
              <a:rPr lang="en-US" sz="4000" dirty="0"/>
              <a:t>British “Federalism</a:t>
            </a:r>
            <a:r>
              <a:rPr lang="en-US" sz="4000" dirty="0" smtClean="0"/>
              <a:t>”</a:t>
            </a:r>
            <a:endParaRPr lang="en-US" sz="4000" dirty="0"/>
          </a:p>
        </p:txBody>
      </p:sp>
    </p:spTree>
    <p:extLst>
      <p:ext uri="{BB962C8B-B14F-4D97-AF65-F5344CB8AC3E}">
        <p14:creationId xmlns:p14="http://schemas.microsoft.com/office/powerpoint/2010/main" val="304487367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pPr marL="0" indent="0">
              <a:buNone/>
            </a:pPr>
            <a:r>
              <a:rPr lang="en-US" b="1" dirty="0" smtClean="0"/>
              <a:t>Scotland</a:t>
            </a:r>
          </a:p>
          <a:p>
            <a:pPr marL="0" indent="0">
              <a:buNone/>
            </a:pPr>
            <a:endParaRPr lang="en-US" b="1" dirty="0" smtClean="0"/>
          </a:p>
          <a:p>
            <a:pPr marL="0" indent="0" algn="just">
              <a:buNone/>
            </a:pPr>
            <a:r>
              <a:rPr lang="en-US" dirty="0"/>
              <a:t>Conquest provided only one route. A second route was soon required. </a:t>
            </a:r>
            <a:r>
              <a:rPr lang="en-GB" dirty="0"/>
              <a:t>With the death of his cousin, Queen Elizabeth I, the Scottish king inherited the English crown. In 1603, James VI of Scotland also became James I of England. This regal union became known as the “union of the crowns”.</a:t>
            </a:r>
            <a:r>
              <a:rPr lang="en-GB" baseline="30000" dirty="0"/>
              <a:t> </a:t>
            </a:r>
            <a:r>
              <a:rPr lang="en-GB" dirty="0"/>
              <a:t>This was a </a:t>
            </a:r>
            <a:r>
              <a:rPr lang="en-GB" i="1" dirty="0"/>
              <a:t>personal</a:t>
            </a:r>
            <a:r>
              <a:rPr lang="en-GB" dirty="0"/>
              <a:t> union – a “union” in the king’s physical body – and no “real” union between the two </a:t>
            </a:r>
            <a:r>
              <a:rPr lang="en-GB" dirty="0" smtClean="0"/>
              <a:t>States. </a:t>
            </a:r>
            <a:r>
              <a:rPr lang="en-GB" dirty="0"/>
              <a:t>Constitutionally then, the “union of the crowns” was not a “union of States”. Through “united” in the physical body of the monarch, the two kingdoms of Scotland and England remained separate. The Scottish Parliament could not make any laws for England, nor could the English Parliament legislate for Scotland.</a:t>
            </a:r>
            <a:r>
              <a:rPr lang="en-US" dirty="0"/>
              <a:t> </a:t>
            </a:r>
          </a:p>
        </p:txBody>
      </p:sp>
      <p:sp>
        <p:nvSpPr>
          <p:cNvPr id="3" name="Title 2"/>
          <p:cNvSpPr>
            <a:spLocks noGrp="1"/>
          </p:cNvSpPr>
          <p:nvPr>
            <p:ph type="title"/>
          </p:nvPr>
        </p:nvSpPr>
        <p:spPr/>
        <p:txBody>
          <a:bodyPr/>
          <a:lstStyle/>
          <a:p>
            <a:r>
              <a:rPr lang="en-US" sz="2800" dirty="0" smtClean="0"/>
              <a:t>Creating “Great Britain” (1)</a:t>
            </a:r>
            <a:endParaRPr lang="en-US" sz="2800" dirty="0"/>
          </a:p>
        </p:txBody>
      </p:sp>
    </p:spTree>
    <p:extLst>
      <p:ext uri="{BB962C8B-B14F-4D97-AF65-F5344CB8AC3E}">
        <p14:creationId xmlns:p14="http://schemas.microsoft.com/office/powerpoint/2010/main" val="217727345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pPr marL="0" indent="0">
              <a:buNone/>
            </a:pPr>
            <a:r>
              <a:rPr lang="en-US" b="1" dirty="0" smtClean="0"/>
              <a:t>1707 Treaty (!) of Union</a:t>
            </a:r>
          </a:p>
          <a:p>
            <a:pPr marL="0" indent="0">
              <a:buNone/>
            </a:pPr>
            <a:endParaRPr lang="en-US" dirty="0" smtClean="0"/>
          </a:p>
          <a:p>
            <a:pPr marL="0" indent="0" algn="just">
              <a:buNone/>
            </a:pPr>
            <a:r>
              <a:rPr lang="en-GB" dirty="0"/>
              <a:t>The Acts of Union entered into force on 1 May 1707. “[F]or ever after”, the two kingdoms of England and Scotland would “be united into </a:t>
            </a:r>
            <a:r>
              <a:rPr lang="en-GB" i="1" dirty="0"/>
              <a:t>one kingdom</a:t>
            </a:r>
            <a:r>
              <a:rPr lang="en-GB" dirty="0"/>
              <a:t> by the name of Great Britain”. On the basis of an international treaty, the independent States England and Scotland would disappear from the political map of Europe. They had both merged into a one new State: </a:t>
            </a:r>
            <a:r>
              <a:rPr lang="en-US" dirty="0"/>
              <a:t>the United Kingdom – singular, not plural – of Great Britain. </a:t>
            </a:r>
            <a:r>
              <a:rPr lang="en-GB" dirty="0"/>
              <a:t>Articles 2 and 3 laid the constitutional foundation of the incorporating union. While the crown was placed on the head of the Hanoverian dynasty, the United Kingdom of Great Britain would “</a:t>
            </a:r>
            <a:r>
              <a:rPr lang="en-GB" dirty="0">
                <a:solidFill>
                  <a:srgbClr val="FF0000"/>
                </a:solidFill>
              </a:rPr>
              <a:t>be represented by one and the same Parliament</a:t>
            </a:r>
            <a:r>
              <a:rPr lang="en-GB" dirty="0"/>
              <a:t>”: the British Parliament. The new parliament would be composed of English and Scottish commoners and peers</a:t>
            </a:r>
            <a:r>
              <a:rPr lang="en-GB" dirty="0" smtClean="0"/>
              <a:t>. </a:t>
            </a:r>
            <a:r>
              <a:rPr lang="en-GB" dirty="0"/>
              <a:t>The constitutional structure of the legislative function overall was, thus, purely unitary: one crown within one parliament. The Union was a “legislative Union”. Its blueprint was the </a:t>
            </a:r>
            <a:r>
              <a:rPr lang="en-GB" dirty="0" smtClean="0"/>
              <a:t>British unitary </a:t>
            </a:r>
            <a:r>
              <a:rPr lang="en-GB" dirty="0"/>
              <a:t>State</a:t>
            </a:r>
            <a:r>
              <a:rPr lang="en-GB" dirty="0" smtClean="0"/>
              <a:t>.</a:t>
            </a:r>
            <a:endParaRPr lang="en-US" dirty="0" smtClean="0"/>
          </a:p>
        </p:txBody>
      </p:sp>
      <p:sp>
        <p:nvSpPr>
          <p:cNvPr id="3" name="Title 2"/>
          <p:cNvSpPr>
            <a:spLocks noGrp="1"/>
          </p:cNvSpPr>
          <p:nvPr>
            <p:ph type="title"/>
          </p:nvPr>
        </p:nvSpPr>
        <p:spPr/>
        <p:txBody>
          <a:bodyPr/>
          <a:lstStyle/>
          <a:p>
            <a:r>
              <a:rPr lang="en-US" sz="2800" dirty="0"/>
              <a:t>Creating “Great Britain” </a:t>
            </a:r>
            <a:r>
              <a:rPr lang="en-US" sz="2800" dirty="0" smtClean="0"/>
              <a:t>(2)</a:t>
            </a:r>
            <a:endParaRPr lang="en-US" sz="2800" dirty="0"/>
          </a:p>
        </p:txBody>
      </p:sp>
    </p:spTree>
    <p:extLst>
      <p:ext uri="{BB962C8B-B14F-4D97-AF65-F5344CB8AC3E}">
        <p14:creationId xmlns:p14="http://schemas.microsoft.com/office/powerpoint/2010/main" val="251390535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pPr marL="0" indent="0">
              <a:buNone/>
            </a:pPr>
            <a:r>
              <a:rPr lang="en-US" b="1" dirty="0" smtClean="0"/>
              <a:t>Union with Ireland (1)</a:t>
            </a:r>
          </a:p>
          <a:p>
            <a:pPr marL="0" indent="0">
              <a:buNone/>
            </a:pPr>
            <a:endParaRPr lang="en-US" dirty="0" smtClean="0"/>
          </a:p>
          <a:p>
            <a:pPr marL="0" indent="0" algn="just">
              <a:buNone/>
            </a:pPr>
            <a:r>
              <a:rPr lang="en-GB" dirty="0"/>
              <a:t>In 1800, the British and the Irish Parliament finally adopt their respective Acts of Union. Article I thereof declared “that the said Kingdoms of </a:t>
            </a:r>
            <a:r>
              <a:rPr lang="en-GB" i="1" dirty="0"/>
              <a:t>Great Britain</a:t>
            </a:r>
            <a:r>
              <a:rPr lang="en-GB" dirty="0"/>
              <a:t> and </a:t>
            </a:r>
            <a:r>
              <a:rPr lang="en-GB" i="1" dirty="0"/>
              <a:t>Ireland</a:t>
            </a:r>
            <a:r>
              <a:rPr lang="en-GB" dirty="0"/>
              <a:t> shall, upon the first Day of </a:t>
            </a:r>
            <a:r>
              <a:rPr lang="en-GB" i="1" dirty="0"/>
              <a:t>January</a:t>
            </a:r>
            <a:r>
              <a:rPr lang="en-GB" dirty="0"/>
              <a:t> which shall be in the Year of our Lord one thousand eight hundred and one, and for ever after, be united into one Kingdom, by the Name of </a:t>
            </a:r>
            <a:r>
              <a:rPr lang="en-GB" i="1" dirty="0"/>
              <a:t>The United Kingdom of Great Britain and Ireland</a:t>
            </a:r>
            <a:r>
              <a:rPr lang="en-GB" dirty="0"/>
              <a:t>”. </a:t>
            </a:r>
            <a:r>
              <a:rPr lang="en-GB" dirty="0">
                <a:solidFill>
                  <a:srgbClr val="FF0000"/>
                </a:solidFill>
              </a:rPr>
              <a:t>This was an incorporation of the two independent States into a third State. </a:t>
            </a:r>
            <a:r>
              <a:rPr lang="en-GB" dirty="0"/>
              <a:t>The new sovereign was designated in Article III: “the said United Kingdom [shall] be represented in one and the same Parliament, to be styled the </a:t>
            </a:r>
            <a:r>
              <a:rPr lang="en-GB" dirty="0">
                <a:solidFill>
                  <a:srgbClr val="FF0000"/>
                </a:solidFill>
              </a:rPr>
              <a:t>Parliament of the United Kingdom of </a:t>
            </a:r>
            <a:r>
              <a:rPr lang="en-GB" i="1" dirty="0">
                <a:solidFill>
                  <a:srgbClr val="FF0000"/>
                </a:solidFill>
              </a:rPr>
              <a:t>Great Britain</a:t>
            </a:r>
            <a:r>
              <a:rPr lang="en-GB" dirty="0">
                <a:solidFill>
                  <a:srgbClr val="FF0000"/>
                </a:solidFill>
              </a:rPr>
              <a:t> and </a:t>
            </a:r>
            <a:r>
              <a:rPr lang="en-GB" i="1" dirty="0">
                <a:solidFill>
                  <a:srgbClr val="FF0000"/>
                </a:solidFill>
              </a:rPr>
              <a:t>Ireland</a:t>
            </a:r>
            <a:r>
              <a:rPr lang="en-GB" dirty="0"/>
              <a:t>”. Ireland would cease to exist as an independent State for the next hundred years. </a:t>
            </a:r>
            <a:endParaRPr lang="en-US" dirty="0"/>
          </a:p>
        </p:txBody>
      </p:sp>
      <p:sp>
        <p:nvSpPr>
          <p:cNvPr id="3" name="Title 2"/>
          <p:cNvSpPr>
            <a:spLocks noGrp="1"/>
          </p:cNvSpPr>
          <p:nvPr>
            <p:ph type="title"/>
          </p:nvPr>
        </p:nvSpPr>
        <p:spPr/>
        <p:txBody>
          <a:bodyPr/>
          <a:lstStyle/>
          <a:p>
            <a:r>
              <a:rPr lang="en-US" sz="2800" dirty="0" smtClean="0"/>
              <a:t>Creating the United Kingdom (1)</a:t>
            </a:r>
            <a:endParaRPr lang="en-US" sz="2800" dirty="0"/>
          </a:p>
        </p:txBody>
      </p:sp>
    </p:spTree>
    <p:extLst>
      <p:ext uri="{BB962C8B-B14F-4D97-AF65-F5344CB8AC3E}">
        <p14:creationId xmlns:p14="http://schemas.microsoft.com/office/powerpoint/2010/main" val="69317655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0" indent="0">
              <a:buNone/>
            </a:pPr>
            <a:r>
              <a:rPr lang="en-US" b="1" dirty="0" smtClean="0"/>
              <a:t>Union with Northern Ireland</a:t>
            </a:r>
          </a:p>
          <a:p>
            <a:pPr marL="0" indent="0">
              <a:buNone/>
            </a:pPr>
            <a:r>
              <a:rPr lang="en-US" dirty="0" smtClean="0"/>
              <a:t> </a:t>
            </a:r>
          </a:p>
          <a:p>
            <a:pPr marL="0" indent="0" algn="just">
              <a:buNone/>
            </a:pPr>
            <a:r>
              <a:rPr lang="en-GB" dirty="0"/>
              <a:t>The desire for Irish autonomy would, by the end of the nineteenth-century, lead to demands for </a:t>
            </a:r>
            <a:r>
              <a:rPr lang="en-GB" dirty="0">
                <a:solidFill>
                  <a:srgbClr val="FF0000"/>
                </a:solidFill>
              </a:rPr>
              <a:t>Irish Home Rule</a:t>
            </a:r>
            <a:r>
              <a:rPr lang="en-GB" dirty="0"/>
              <a:t>. The Government of Ireland Act (1920) would, ultimately, create two “home” parliaments in Northern and Southern Ireland. However, this was not enough for advocates of Irish independence. After the </a:t>
            </a:r>
            <a:r>
              <a:rPr lang="en-GB" dirty="0">
                <a:solidFill>
                  <a:srgbClr val="FF0000"/>
                </a:solidFill>
              </a:rPr>
              <a:t>“War of Independence</a:t>
            </a:r>
            <a:r>
              <a:rPr lang="en-GB" dirty="0"/>
              <a:t>”, an international Treaty between the United Kingdom and the </a:t>
            </a:r>
            <a:r>
              <a:rPr lang="en-GB" i="1" dirty="0"/>
              <a:t>de facto</a:t>
            </a:r>
            <a:r>
              <a:rPr lang="en-GB" dirty="0"/>
              <a:t> Irish government established the </a:t>
            </a:r>
            <a:r>
              <a:rPr lang="en-GB" dirty="0">
                <a:solidFill>
                  <a:srgbClr val="FF0000"/>
                </a:solidFill>
              </a:rPr>
              <a:t>Irish Free </a:t>
            </a:r>
            <a:r>
              <a:rPr lang="en-GB" dirty="0" smtClean="0">
                <a:solidFill>
                  <a:srgbClr val="FF0000"/>
                </a:solidFill>
              </a:rPr>
              <a:t>State</a:t>
            </a:r>
            <a:r>
              <a:rPr lang="en-GB" dirty="0" smtClean="0"/>
              <a:t>. </a:t>
            </a:r>
          </a:p>
        </p:txBody>
      </p:sp>
      <p:sp>
        <p:nvSpPr>
          <p:cNvPr id="3" name="Title 2"/>
          <p:cNvSpPr>
            <a:spLocks noGrp="1"/>
          </p:cNvSpPr>
          <p:nvPr>
            <p:ph type="title"/>
          </p:nvPr>
        </p:nvSpPr>
        <p:spPr/>
        <p:txBody>
          <a:bodyPr/>
          <a:lstStyle/>
          <a:p>
            <a:r>
              <a:rPr lang="en-US" sz="3200" dirty="0" smtClean="0"/>
              <a:t>Creating the United Kingdom (2)</a:t>
            </a:r>
            <a:endParaRPr lang="en-US" sz="3200" dirty="0"/>
          </a:p>
        </p:txBody>
      </p:sp>
    </p:spTree>
    <p:extLst>
      <p:ext uri="{BB962C8B-B14F-4D97-AF65-F5344CB8AC3E}">
        <p14:creationId xmlns:p14="http://schemas.microsoft.com/office/powerpoint/2010/main" val="156531394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marL="0" indent="0" algn="just">
              <a:buNone/>
            </a:pPr>
            <a:r>
              <a:rPr lang="en-GB" dirty="0"/>
              <a:t>The treaty provided self-determination for the six counties that formed Northern Ireland. The latter indeed decided to stay within the United Kingdom. </a:t>
            </a:r>
            <a:r>
              <a:rPr lang="en-GB" dirty="0">
                <a:solidFill>
                  <a:srgbClr val="FF0000"/>
                </a:solidFill>
              </a:rPr>
              <a:t>The Irish Free State was thus confined to “Southern Ireland”</a:t>
            </a:r>
            <a:r>
              <a:rPr lang="en-GB" dirty="0"/>
              <a:t>. </a:t>
            </a:r>
            <a:r>
              <a:rPr lang="en-GB" dirty="0" smtClean="0"/>
              <a:t>It </a:t>
            </a:r>
            <a:r>
              <a:rPr lang="en-GB" dirty="0"/>
              <a:t>was designed as a constitutional monarchy within the British Commonwealth, which in 1937 changed its constitution and established the office of President. </a:t>
            </a:r>
            <a:r>
              <a:rPr lang="en-GB" dirty="0">
                <a:solidFill>
                  <a:srgbClr val="FF0000"/>
                </a:solidFill>
              </a:rPr>
              <a:t>This process of dissolution was completed in 1948 when, through the Republic of Ireland Act, Ireland became a Republic</a:t>
            </a:r>
            <a:r>
              <a:rPr lang="en-GB" dirty="0"/>
              <a:t>. </a:t>
            </a:r>
            <a:endParaRPr lang="en-GB" dirty="0" smtClean="0"/>
          </a:p>
          <a:p>
            <a:pPr marL="0" indent="0" algn="just">
              <a:buNone/>
            </a:pPr>
            <a:r>
              <a:rPr lang="en-GB" dirty="0" smtClean="0"/>
              <a:t>Northern </a:t>
            </a:r>
            <a:r>
              <a:rPr lang="en-GB" dirty="0"/>
              <a:t>Ireland, on the other hand, stayed within the Union State – now called: the United Kingdom of Great Britain and Northern Ireland.</a:t>
            </a:r>
            <a:r>
              <a:rPr lang="en-US" dirty="0"/>
              <a:t> </a:t>
            </a:r>
          </a:p>
          <a:p>
            <a:pPr marL="0" indent="0">
              <a:buNone/>
            </a:pPr>
            <a:endParaRPr lang="en-US" dirty="0"/>
          </a:p>
        </p:txBody>
      </p:sp>
      <p:sp>
        <p:nvSpPr>
          <p:cNvPr id="3" name="Title 2"/>
          <p:cNvSpPr>
            <a:spLocks noGrp="1"/>
          </p:cNvSpPr>
          <p:nvPr>
            <p:ph type="title"/>
          </p:nvPr>
        </p:nvSpPr>
        <p:spPr/>
        <p:txBody>
          <a:bodyPr/>
          <a:lstStyle/>
          <a:p>
            <a:endParaRPr lang="en-US" dirty="0"/>
          </a:p>
        </p:txBody>
      </p:sp>
    </p:spTree>
    <p:extLst>
      <p:ext uri="{BB962C8B-B14F-4D97-AF65-F5344CB8AC3E}">
        <p14:creationId xmlns:p14="http://schemas.microsoft.com/office/powerpoint/2010/main" val="115055804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US" sz="1800" b="1" dirty="0" smtClean="0"/>
              <a:t>Arden LJ, R (Horvath) v Secretary of State for the Environment</a:t>
            </a:r>
          </a:p>
          <a:p>
            <a:pPr marL="0" indent="0">
              <a:buNone/>
            </a:pPr>
            <a:endParaRPr lang="en-US" sz="1800" b="1" dirty="0" smtClean="0"/>
          </a:p>
          <a:p>
            <a:pPr marL="0" indent="0" algn="just">
              <a:buNone/>
            </a:pPr>
            <a:r>
              <a:rPr lang="en-GB" sz="2000" dirty="0"/>
              <a:t>The United Kingdom devolution arrangements lack some of the characteristics of a federal system.  The Westminster Parliament has not given up its sovereignty over the devolved administrations and that means that in theory, subject to constitutional conventions, it could restrict or revoke the powers that it has given to the devolved administrations.  Furthermore, there is no provision for judicial review of legislation passed by the Westminster Parliament on the grounds that it deals with devolved matters. </a:t>
            </a:r>
            <a:endParaRPr lang="en-US" sz="2000" b="1" dirty="0"/>
          </a:p>
        </p:txBody>
      </p:sp>
      <p:sp>
        <p:nvSpPr>
          <p:cNvPr id="3" name="Title 2"/>
          <p:cNvSpPr>
            <a:spLocks noGrp="1"/>
          </p:cNvSpPr>
          <p:nvPr>
            <p:ph type="title"/>
          </p:nvPr>
        </p:nvSpPr>
        <p:spPr>
          <a:xfrm>
            <a:off x="688490" y="570156"/>
            <a:ext cx="7756263" cy="877644"/>
          </a:xfrm>
        </p:spPr>
        <p:txBody>
          <a:bodyPr/>
          <a:lstStyle/>
          <a:p>
            <a:r>
              <a:rPr lang="en-US" sz="2800" dirty="0" smtClean="0"/>
              <a:t>Devolution within the United Kingdom</a:t>
            </a:r>
            <a:endParaRPr lang="en-US" sz="2800" dirty="0"/>
          </a:p>
        </p:txBody>
      </p:sp>
    </p:spTree>
    <p:extLst>
      <p:ext uri="{BB962C8B-B14F-4D97-AF65-F5344CB8AC3E}">
        <p14:creationId xmlns:p14="http://schemas.microsoft.com/office/powerpoint/2010/main" val="153017878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pPr marL="0" indent="0">
              <a:buNone/>
            </a:pPr>
            <a:r>
              <a:rPr lang="en-US" b="1" dirty="0" smtClean="0"/>
              <a:t>Competences</a:t>
            </a:r>
          </a:p>
          <a:p>
            <a:pPr marL="0" indent="0" algn="just">
              <a:buNone/>
            </a:pPr>
            <a:r>
              <a:rPr lang="en-US" dirty="0" smtClean="0"/>
              <a:t>The powers of the Scottish Parliament are negatively defined. The </a:t>
            </a:r>
            <a:r>
              <a:rPr lang="en-US" dirty="0" smtClean="0">
                <a:solidFill>
                  <a:srgbClr val="FF0000"/>
                </a:solidFill>
              </a:rPr>
              <a:t>Scotland Act 1998 </a:t>
            </a:r>
            <a:r>
              <a:rPr lang="en-US" dirty="0" smtClean="0"/>
              <a:t>establishes “reserved” powers of the Westminster Parliament. The relevant provisions on “legislation” can be found in  sections 28-36:</a:t>
            </a:r>
          </a:p>
          <a:p>
            <a:pPr marL="777240" lvl="2" indent="0" algn="r">
              <a:buNone/>
            </a:pPr>
            <a:r>
              <a:rPr lang="en-US" dirty="0" smtClean="0"/>
              <a:t>28</a:t>
            </a:r>
            <a:r>
              <a:rPr lang="en-US" dirty="0"/>
              <a:t>. Acts of the Scottish Parliament.</a:t>
            </a:r>
          </a:p>
          <a:p>
            <a:pPr marL="777240" lvl="2" indent="0" algn="r">
              <a:buNone/>
            </a:pPr>
            <a:r>
              <a:rPr lang="en-US" dirty="0"/>
              <a:t>29. Legislative competence.</a:t>
            </a:r>
          </a:p>
          <a:p>
            <a:pPr marL="777240" lvl="2" indent="0" algn="r">
              <a:buNone/>
            </a:pPr>
            <a:r>
              <a:rPr lang="en-US" dirty="0"/>
              <a:t>30. Legislative competence: supplementary.</a:t>
            </a:r>
          </a:p>
          <a:p>
            <a:pPr marL="777240" lvl="2" indent="0" algn="r">
              <a:buNone/>
            </a:pPr>
            <a:r>
              <a:rPr lang="en-US" dirty="0"/>
              <a:t>31. Scrutiny of Bills before introduction.</a:t>
            </a:r>
          </a:p>
          <a:p>
            <a:pPr marL="777240" lvl="2" indent="0" algn="r">
              <a:buNone/>
            </a:pPr>
            <a:r>
              <a:rPr lang="en-US" dirty="0"/>
              <a:t>32. Submission of Bills for Royal Assent.</a:t>
            </a:r>
          </a:p>
          <a:p>
            <a:pPr marL="777240" lvl="2" indent="0" algn="r">
              <a:buNone/>
            </a:pPr>
            <a:r>
              <a:rPr lang="en-US" dirty="0"/>
              <a:t>33. Scrutiny of Bills by the Supreme Court.</a:t>
            </a:r>
          </a:p>
          <a:p>
            <a:pPr marL="777240" lvl="2" indent="0" algn="r">
              <a:buNone/>
            </a:pPr>
            <a:r>
              <a:rPr lang="en-US" dirty="0"/>
              <a:t>34. ECJ references.</a:t>
            </a:r>
          </a:p>
          <a:p>
            <a:pPr marL="777240" lvl="2" indent="0" algn="r">
              <a:buNone/>
            </a:pPr>
            <a:r>
              <a:rPr lang="en-US" dirty="0"/>
              <a:t>35. Power to intervene in certain cases.</a:t>
            </a:r>
          </a:p>
          <a:p>
            <a:pPr marL="777240" lvl="2" indent="0" algn="r">
              <a:buNone/>
            </a:pPr>
            <a:r>
              <a:rPr lang="en-US" dirty="0"/>
              <a:t>36. Stages of Bills.</a:t>
            </a:r>
          </a:p>
        </p:txBody>
      </p:sp>
      <p:sp>
        <p:nvSpPr>
          <p:cNvPr id="3" name="Title 2"/>
          <p:cNvSpPr>
            <a:spLocks noGrp="1"/>
          </p:cNvSpPr>
          <p:nvPr>
            <p:ph type="title"/>
          </p:nvPr>
        </p:nvSpPr>
        <p:spPr/>
        <p:txBody>
          <a:bodyPr/>
          <a:lstStyle/>
          <a:p>
            <a:r>
              <a:rPr lang="en-US" sz="3200" dirty="0" smtClean="0"/>
              <a:t>Devolution: Scotland’s Parliament </a:t>
            </a:r>
            <a:endParaRPr lang="en-US" sz="3200" dirty="0"/>
          </a:p>
        </p:txBody>
      </p:sp>
    </p:spTree>
    <p:extLst>
      <p:ext uri="{BB962C8B-B14F-4D97-AF65-F5344CB8AC3E}">
        <p14:creationId xmlns:p14="http://schemas.microsoft.com/office/powerpoint/2010/main" val="272143102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pPr marL="0" indent="0">
              <a:buNone/>
            </a:pPr>
            <a:r>
              <a:rPr lang="en-US" b="1" dirty="0" smtClean="0"/>
              <a:t>Section 28: </a:t>
            </a:r>
          </a:p>
          <a:p>
            <a:pPr marL="0" indent="0">
              <a:buNone/>
            </a:pPr>
            <a:endParaRPr lang="en-US" b="1" dirty="0" smtClean="0"/>
          </a:p>
          <a:p>
            <a:pPr marL="0" indent="0" algn="just">
              <a:buNone/>
            </a:pPr>
            <a:r>
              <a:rPr lang="en-US" dirty="0" smtClean="0"/>
              <a:t>1. Subject </a:t>
            </a:r>
            <a:r>
              <a:rPr lang="en-US" dirty="0"/>
              <a:t>to section 29, the Parliament may make laws, to be known as Acts of the Scottish Parliament</a:t>
            </a:r>
            <a:r>
              <a:rPr lang="en-US" dirty="0" smtClean="0"/>
              <a:t>.</a:t>
            </a:r>
          </a:p>
          <a:p>
            <a:pPr marL="0" indent="0" algn="just">
              <a:buNone/>
            </a:pPr>
            <a:r>
              <a:rPr lang="en-US" dirty="0" smtClean="0"/>
              <a:t>2. Proposed </a:t>
            </a:r>
            <a:r>
              <a:rPr lang="en-US" dirty="0"/>
              <a:t>Acts of the Scottish Parliament shall be known as Bills; and a Bill shall become an Act of the Scottish Parliament when it has been passed by the Parliament and has received Royal Assent</a:t>
            </a:r>
            <a:r>
              <a:rPr lang="en-US" dirty="0" smtClean="0"/>
              <a:t>. (…) </a:t>
            </a:r>
          </a:p>
          <a:p>
            <a:pPr marL="0" indent="0" algn="just">
              <a:buNone/>
            </a:pPr>
            <a:r>
              <a:rPr lang="en-US" dirty="0" smtClean="0"/>
              <a:t>7. </a:t>
            </a:r>
            <a:r>
              <a:rPr lang="en-US" dirty="0"/>
              <a:t>This section does not affect the power of the Parliament of the United Kingdom to make laws for Scotland.</a:t>
            </a:r>
          </a:p>
        </p:txBody>
      </p:sp>
      <p:sp>
        <p:nvSpPr>
          <p:cNvPr id="3" name="Title 2"/>
          <p:cNvSpPr>
            <a:spLocks noGrp="1"/>
          </p:cNvSpPr>
          <p:nvPr>
            <p:ph type="title"/>
          </p:nvPr>
        </p:nvSpPr>
        <p:spPr/>
        <p:txBody>
          <a:bodyPr/>
          <a:lstStyle/>
          <a:p>
            <a:r>
              <a:rPr lang="en-US" sz="3200" dirty="0" smtClean="0"/>
              <a:t>Scotland Act 1998 (1)</a:t>
            </a:r>
            <a:endParaRPr lang="en-US" sz="3200" dirty="0"/>
          </a:p>
        </p:txBody>
      </p:sp>
    </p:spTree>
    <p:extLst>
      <p:ext uri="{BB962C8B-B14F-4D97-AF65-F5344CB8AC3E}">
        <p14:creationId xmlns:p14="http://schemas.microsoft.com/office/powerpoint/2010/main" val="161972623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pPr marL="0" indent="0">
              <a:buNone/>
            </a:pPr>
            <a:r>
              <a:rPr lang="en-US" b="1" dirty="0" smtClean="0"/>
              <a:t>Section 29:</a:t>
            </a:r>
          </a:p>
          <a:p>
            <a:pPr marL="0" indent="0">
              <a:buNone/>
            </a:pPr>
            <a:r>
              <a:rPr lang="en-US" dirty="0" smtClean="0"/>
              <a:t>1. An </a:t>
            </a:r>
            <a:r>
              <a:rPr lang="en-US" dirty="0"/>
              <a:t>Act of the Scottish Parliament is not law so far as any provision of the Act is outside the legislative competence of the Parliament</a:t>
            </a:r>
            <a:r>
              <a:rPr lang="en-US" dirty="0" smtClean="0"/>
              <a:t>.</a:t>
            </a:r>
            <a:endParaRPr lang="en-US" dirty="0"/>
          </a:p>
          <a:p>
            <a:pPr marL="0" indent="0">
              <a:buNone/>
            </a:pPr>
            <a:r>
              <a:rPr lang="en-US" dirty="0" smtClean="0"/>
              <a:t>2. A </a:t>
            </a:r>
            <a:r>
              <a:rPr lang="en-US" dirty="0"/>
              <a:t>provision is outside that competence so far as any of the following paragraphs apply</a:t>
            </a:r>
            <a:r>
              <a:rPr lang="en-US" dirty="0" smtClean="0"/>
              <a:t>—</a:t>
            </a:r>
          </a:p>
          <a:p>
            <a:pPr marL="411480" lvl="1" indent="0">
              <a:buNone/>
            </a:pPr>
            <a:endParaRPr lang="en-US" dirty="0"/>
          </a:p>
          <a:p>
            <a:pPr marL="411480" lvl="1" indent="0">
              <a:buNone/>
            </a:pPr>
            <a:r>
              <a:rPr lang="en-US" dirty="0" smtClean="0"/>
              <a:t>(</a:t>
            </a:r>
            <a:r>
              <a:rPr lang="en-US" dirty="0"/>
              <a:t>a</a:t>
            </a:r>
            <a:r>
              <a:rPr lang="en-US" dirty="0" smtClean="0"/>
              <a:t>) it </a:t>
            </a:r>
            <a:r>
              <a:rPr lang="en-US" dirty="0"/>
              <a:t>would form part of the law of a country or territory other than Scotland, or confer or remove functions exercisable otherwise than in or as regards Scotland,</a:t>
            </a:r>
          </a:p>
          <a:p>
            <a:pPr marL="411480" lvl="1" indent="0">
              <a:buNone/>
            </a:pPr>
            <a:r>
              <a:rPr lang="en-US" dirty="0"/>
              <a:t>(b</a:t>
            </a:r>
            <a:r>
              <a:rPr lang="en-US" dirty="0" smtClean="0"/>
              <a:t>) it </a:t>
            </a:r>
            <a:r>
              <a:rPr lang="en-US" dirty="0"/>
              <a:t>relates to reserved </a:t>
            </a:r>
            <a:r>
              <a:rPr lang="en-US" dirty="0" smtClean="0"/>
              <a:t>matters [schedule 5],</a:t>
            </a:r>
            <a:endParaRPr lang="en-US" dirty="0"/>
          </a:p>
          <a:p>
            <a:pPr marL="411480" lvl="1" indent="0">
              <a:buNone/>
            </a:pPr>
            <a:r>
              <a:rPr lang="en-US" dirty="0" smtClean="0"/>
              <a:t>(c) it </a:t>
            </a:r>
            <a:r>
              <a:rPr lang="en-US" dirty="0"/>
              <a:t>is in breach of the restrictions in Schedule 4,</a:t>
            </a:r>
          </a:p>
          <a:p>
            <a:pPr marL="411480" lvl="1" indent="0">
              <a:buNone/>
            </a:pPr>
            <a:r>
              <a:rPr lang="en-US" dirty="0"/>
              <a:t>(d</a:t>
            </a:r>
            <a:r>
              <a:rPr lang="en-US" dirty="0" smtClean="0"/>
              <a:t>) it </a:t>
            </a:r>
            <a:r>
              <a:rPr lang="en-US" dirty="0"/>
              <a:t>is incompatible with any of the Convention rights or with </a:t>
            </a:r>
            <a:r>
              <a:rPr lang="en-US" b="1" dirty="0" smtClean="0"/>
              <a:t>[</a:t>
            </a:r>
            <a:r>
              <a:rPr lang="en-US" dirty="0" smtClean="0"/>
              <a:t>EU</a:t>
            </a:r>
            <a:r>
              <a:rPr lang="en-US" b="1" dirty="0"/>
              <a:t>]</a:t>
            </a:r>
            <a:r>
              <a:rPr lang="en-US" dirty="0"/>
              <a:t> law,</a:t>
            </a:r>
          </a:p>
          <a:p>
            <a:pPr marL="411480" lvl="1" indent="0">
              <a:buNone/>
            </a:pPr>
            <a:r>
              <a:rPr lang="en-US" dirty="0"/>
              <a:t>(e</a:t>
            </a:r>
            <a:r>
              <a:rPr lang="en-US" dirty="0" smtClean="0"/>
              <a:t>) it </a:t>
            </a:r>
            <a:r>
              <a:rPr lang="en-US" dirty="0"/>
              <a:t>would remove the Lord Advocate from his position as head of the systems of criminal prosecution and investigation of deaths in Scotland.</a:t>
            </a:r>
          </a:p>
        </p:txBody>
      </p:sp>
      <p:sp>
        <p:nvSpPr>
          <p:cNvPr id="3" name="Title 2"/>
          <p:cNvSpPr>
            <a:spLocks noGrp="1"/>
          </p:cNvSpPr>
          <p:nvPr>
            <p:ph type="title"/>
          </p:nvPr>
        </p:nvSpPr>
        <p:spPr/>
        <p:txBody>
          <a:bodyPr/>
          <a:lstStyle/>
          <a:p>
            <a:r>
              <a:rPr lang="en-US" sz="3600" dirty="0"/>
              <a:t>Scotland Act 1998 </a:t>
            </a:r>
            <a:r>
              <a:rPr lang="en-US" sz="3600" dirty="0" smtClean="0"/>
              <a:t>(2)</a:t>
            </a:r>
            <a:endParaRPr lang="en-US" sz="3600" dirty="0"/>
          </a:p>
        </p:txBody>
      </p:sp>
    </p:spTree>
    <p:extLst>
      <p:ext uri="{BB962C8B-B14F-4D97-AF65-F5344CB8AC3E}">
        <p14:creationId xmlns:p14="http://schemas.microsoft.com/office/powerpoint/2010/main" val="42060836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de-DE" dirty="0"/>
          </a:p>
        </p:txBody>
      </p:sp>
      <p:sp>
        <p:nvSpPr>
          <p:cNvPr id="3" name="Title 2"/>
          <p:cNvSpPr>
            <a:spLocks noGrp="1"/>
          </p:cNvSpPr>
          <p:nvPr>
            <p:ph type="title"/>
          </p:nvPr>
        </p:nvSpPr>
        <p:spPr>
          <a:xfrm>
            <a:off x="683568" y="548680"/>
            <a:ext cx="7756263" cy="1054250"/>
          </a:xfrm>
        </p:spPr>
        <p:txBody>
          <a:bodyPr/>
          <a:lstStyle/>
          <a:p>
            <a:r>
              <a:rPr lang="de-DE" sz="3200" dirty="0" smtClean="0"/>
              <a:t>Declaration of Independence</a:t>
            </a:r>
            <a:endParaRPr lang="de-DE" sz="3200" dirty="0"/>
          </a:p>
        </p:txBody>
      </p:sp>
      <p:pic>
        <p:nvPicPr>
          <p:cNvPr id="2050" name="Picture 2" descr="\\stevens\dla0rs\Mds_Desktop\declaration_of_independence_63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1567" y="2204864"/>
            <a:ext cx="4008362" cy="3744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546958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smtClean="0"/>
              <a:t>Schedule 5</a:t>
            </a:r>
          </a:p>
          <a:p>
            <a:pPr marL="0" indent="0">
              <a:buNone/>
            </a:pPr>
            <a:endParaRPr lang="en-US" dirty="0"/>
          </a:p>
        </p:txBody>
      </p:sp>
      <p:sp>
        <p:nvSpPr>
          <p:cNvPr id="3" name="Title 2"/>
          <p:cNvSpPr>
            <a:spLocks noGrp="1"/>
          </p:cNvSpPr>
          <p:nvPr>
            <p:ph type="title"/>
          </p:nvPr>
        </p:nvSpPr>
        <p:spPr/>
        <p:txBody>
          <a:bodyPr/>
          <a:lstStyle/>
          <a:p>
            <a:r>
              <a:rPr lang="en-US" sz="3200" dirty="0" smtClean="0"/>
              <a:t>Scotland Act 1998 (3)</a:t>
            </a:r>
            <a:endParaRPr lang="en-US" sz="3200" dirty="0"/>
          </a:p>
        </p:txBody>
      </p:sp>
      <p:graphicFrame>
        <p:nvGraphicFramePr>
          <p:cNvPr id="4" name="Table 3"/>
          <p:cNvGraphicFramePr>
            <a:graphicFrameLocks noGrp="1"/>
          </p:cNvGraphicFramePr>
          <p:nvPr>
            <p:extLst>
              <p:ext uri="{D42A27DB-BD31-4B8C-83A1-F6EECF244321}">
                <p14:modId xmlns:p14="http://schemas.microsoft.com/office/powerpoint/2010/main" val="2492576276"/>
              </p:ext>
            </p:extLst>
          </p:nvPr>
        </p:nvGraphicFramePr>
        <p:xfrm>
          <a:off x="990600" y="2971800"/>
          <a:ext cx="7086600" cy="2966720"/>
        </p:xfrm>
        <a:graphic>
          <a:graphicData uri="http://schemas.openxmlformats.org/drawingml/2006/table">
            <a:tbl>
              <a:tblPr firstRow="1" bandRow="1">
                <a:tableStyleId>{2D5ABB26-0587-4C30-8999-92F81FD0307C}</a:tableStyleId>
              </a:tblPr>
              <a:tblGrid>
                <a:gridCol w="3543300"/>
                <a:gridCol w="3543300"/>
              </a:tblGrid>
              <a:tr h="370840">
                <a:tc>
                  <a:txBody>
                    <a:bodyPr/>
                    <a:lstStyle/>
                    <a:p>
                      <a:r>
                        <a:rPr lang="en-US" b="1" dirty="0" smtClean="0"/>
                        <a:t>Reserved Matters</a:t>
                      </a:r>
                      <a:endParaRPr lang="en-US" b="1" dirty="0"/>
                    </a:p>
                  </a:txBody>
                  <a:tcPr/>
                </a:tc>
                <a:tc>
                  <a:txBody>
                    <a:bodyPr/>
                    <a:lstStyle/>
                    <a:p>
                      <a:r>
                        <a:rPr lang="en-US" b="1" dirty="0" smtClean="0"/>
                        <a:t>Transferred</a:t>
                      </a:r>
                      <a:r>
                        <a:rPr lang="en-US" b="1" baseline="0" dirty="0" smtClean="0"/>
                        <a:t> Matters</a:t>
                      </a:r>
                      <a:endParaRPr lang="en-US" b="1" dirty="0"/>
                    </a:p>
                  </a:txBody>
                  <a:tcPr/>
                </a:tc>
              </a:tr>
              <a:tr h="370840">
                <a:tc>
                  <a:txBody>
                    <a:bodyPr/>
                    <a:lstStyle/>
                    <a:p>
                      <a:r>
                        <a:rPr lang="en-US" dirty="0" smtClean="0"/>
                        <a:t>Constitutional</a:t>
                      </a:r>
                      <a:r>
                        <a:rPr lang="en-US" baseline="0" dirty="0" smtClean="0"/>
                        <a:t> Matters</a:t>
                      </a:r>
                      <a:endParaRPr lang="en-US" dirty="0"/>
                    </a:p>
                  </a:txBody>
                  <a:tcPr/>
                </a:tc>
                <a:tc>
                  <a:txBody>
                    <a:bodyPr/>
                    <a:lstStyle/>
                    <a:p>
                      <a:r>
                        <a:rPr lang="en-US" dirty="0" smtClean="0"/>
                        <a:t>Educational</a:t>
                      </a:r>
                      <a:r>
                        <a:rPr lang="en-US" baseline="0" dirty="0" smtClean="0"/>
                        <a:t> Matters </a:t>
                      </a:r>
                      <a:endParaRPr lang="en-US" dirty="0"/>
                    </a:p>
                  </a:txBody>
                  <a:tcPr/>
                </a:tc>
              </a:tr>
              <a:tr h="370840">
                <a:tc>
                  <a:txBody>
                    <a:bodyPr/>
                    <a:lstStyle/>
                    <a:p>
                      <a:r>
                        <a:rPr lang="en-US" dirty="0" smtClean="0"/>
                        <a:t>Foreign Policy</a:t>
                      </a:r>
                      <a:endParaRPr lang="en-US" dirty="0"/>
                    </a:p>
                  </a:txBody>
                  <a:tcPr/>
                </a:tc>
                <a:tc>
                  <a:txBody>
                    <a:bodyPr/>
                    <a:lstStyle/>
                    <a:p>
                      <a:r>
                        <a:rPr lang="en-US" dirty="0" smtClean="0"/>
                        <a:t>Local Government</a:t>
                      </a:r>
                      <a:endParaRPr lang="en-US" dirty="0"/>
                    </a:p>
                  </a:txBody>
                  <a:tcPr/>
                </a:tc>
              </a:tr>
              <a:tr h="370840">
                <a:tc>
                  <a:txBody>
                    <a:bodyPr/>
                    <a:lstStyle/>
                    <a:p>
                      <a:r>
                        <a:rPr lang="en-US" dirty="0" smtClean="0"/>
                        <a:t>Macro-Economic Issues</a:t>
                      </a:r>
                      <a:endParaRPr lang="en-US" dirty="0"/>
                    </a:p>
                  </a:txBody>
                  <a:tcPr/>
                </a:tc>
                <a:tc>
                  <a:txBody>
                    <a:bodyPr/>
                    <a:lstStyle/>
                    <a:p>
                      <a:r>
                        <a:rPr lang="en-US" dirty="0" smtClean="0"/>
                        <a:t>Health Policy, NHS</a:t>
                      </a:r>
                      <a:endParaRPr lang="en-US" dirty="0"/>
                    </a:p>
                  </a:txBody>
                  <a:tcPr/>
                </a:tc>
              </a:tr>
              <a:tr h="370840">
                <a:tc>
                  <a:txBody>
                    <a:bodyPr/>
                    <a:lstStyle/>
                    <a:p>
                      <a:r>
                        <a:rPr lang="en-US" dirty="0" smtClean="0"/>
                        <a:t>Trade &amp; Industry</a:t>
                      </a:r>
                      <a:endParaRPr lang="en-US" dirty="0"/>
                    </a:p>
                  </a:txBody>
                  <a:tcPr/>
                </a:tc>
                <a:tc>
                  <a:txBody>
                    <a:bodyPr/>
                    <a:lstStyle/>
                    <a:p>
                      <a:r>
                        <a:rPr lang="en-US" dirty="0" smtClean="0"/>
                        <a:t>Agriculture (&amp; fisheries)</a:t>
                      </a:r>
                      <a:endParaRPr lang="en-US" dirty="0"/>
                    </a:p>
                  </a:txBody>
                  <a:tcPr/>
                </a:tc>
              </a:tr>
              <a:tr h="370840">
                <a:tc>
                  <a:txBody>
                    <a:bodyPr/>
                    <a:lstStyle/>
                    <a:p>
                      <a:r>
                        <a:rPr lang="en-US" dirty="0" smtClean="0"/>
                        <a:t>Employment &amp; Social Policy</a:t>
                      </a:r>
                      <a:endParaRPr lang="en-US" dirty="0"/>
                    </a:p>
                  </a:txBody>
                  <a:tcPr/>
                </a:tc>
                <a:tc>
                  <a:txBody>
                    <a:bodyPr/>
                    <a:lstStyle/>
                    <a:p>
                      <a:r>
                        <a:rPr lang="en-US" dirty="0" smtClean="0"/>
                        <a:t>(…) </a:t>
                      </a:r>
                      <a:endParaRPr lang="en-US" dirty="0"/>
                    </a:p>
                  </a:txBody>
                  <a:tcPr/>
                </a:tc>
              </a:tr>
              <a:tr h="370840">
                <a:tc>
                  <a:txBody>
                    <a:bodyPr/>
                    <a:lstStyle/>
                    <a:p>
                      <a:r>
                        <a:rPr lang="en-US" dirty="0" smtClean="0"/>
                        <a:t>Transport </a:t>
                      </a:r>
                      <a:endParaRPr lang="en-US" dirty="0"/>
                    </a:p>
                  </a:txBody>
                  <a:tcPr/>
                </a:tc>
                <a:tc>
                  <a:txBody>
                    <a:bodyPr/>
                    <a:lstStyle/>
                    <a:p>
                      <a:endParaRPr lang="en-US" dirty="0"/>
                    </a:p>
                  </a:txBody>
                  <a:tcPr/>
                </a:tc>
              </a:tr>
              <a:tr h="370840">
                <a:tc>
                  <a:txBody>
                    <a:bodyPr/>
                    <a:lstStyle/>
                    <a:p>
                      <a:r>
                        <a:rPr lang="en-US" dirty="0" smtClean="0"/>
                        <a:t>Immigration </a:t>
                      </a:r>
                      <a:endParaRPr lang="en-US"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val="321344757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r>
              <a:rPr lang="en-US" sz="3600" dirty="0" smtClean="0"/>
              <a:t>Asymmetric Devolution Arrangements? </a:t>
            </a:r>
            <a:endParaRPr lang="en-US" sz="3600" dirty="0"/>
          </a:p>
        </p:txBody>
      </p:sp>
      <p:pic>
        <p:nvPicPr>
          <p:cNvPr id="1026" name="Picture 2" descr="\\stevens\dla0rs\Mds_Desktop\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133600"/>
            <a:ext cx="7115355" cy="373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484461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pPr marL="0" indent="0">
              <a:buNone/>
            </a:pPr>
            <a:r>
              <a:rPr lang="en-US" b="1" dirty="0" smtClean="0"/>
              <a:t>Status of “Legislation”: Primary or Secondary?</a:t>
            </a:r>
          </a:p>
          <a:p>
            <a:pPr marL="0" indent="0">
              <a:buNone/>
            </a:pPr>
            <a:endParaRPr lang="en-US" dirty="0"/>
          </a:p>
          <a:p>
            <a:pPr marL="0" indent="0" algn="just">
              <a:buNone/>
            </a:pPr>
            <a:r>
              <a:rPr lang="en-US" dirty="0" smtClean="0"/>
              <a:t>There are three “locks” that guarantee the subordinate nature of legislative acts adopted by the devolved Parliaments. First, the Devolution Acts themselves acknowledge the “subordinate” status devolved legislation. Second, there is not much “purposive” constitutional rhetoric. Third, there are express limitations to the powers that are devolved. </a:t>
            </a:r>
          </a:p>
          <a:p>
            <a:pPr marL="0" indent="0">
              <a:buNone/>
            </a:pPr>
            <a:endParaRPr lang="en-US" dirty="0"/>
          </a:p>
          <a:p>
            <a:pPr marL="0" indent="0" algn="just">
              <a:buNone/>
            </a:pPr>
            <a:r>
              <a:rPr lang="en-US" dirty="0" smtClean="0"/>
              <a:t>“</a:t>
            </a:r>
            <a:r>
              <a:rPr lang="en-US" dirty="0" err="1" smtClean="0">
                <a:solidFill>
                  <a:srgbClr val="FF0000"/>
                </a:solidFill>
              </a:rPr>
              <a:t>Sewel</a:t>
            </a:r>
            <a:r>
              <a:rPr lang="en-US" dirty="0" smtClean="0">
                <a:solidFill>
                  <a:srgbClr val="FF0000"/>
                </a:solidFill>
              </a:rPr>
              <a:t> Convention</a:t>
            </a:r>
            <a:r>
              <a:rPr lang="en-US" dirty="0" smtClean="0"/>
              <a:t>”:  “We would expect a convention to be established that Westminster would not normally legislate with regard to devolved matters in Scotland without the consent of the Scottish Parliament.” </a:t>
            </a:r>
          </a:p>
        </p:txBody>
      </p:sp>
      <p:sp>
        <p:nvSpPr>
          <p:cNvPr id="3" name="Title 2"/>
          <p:cNvSpPr>
            <a:spLocks noGrp="1"/>
          </p:cNvSpPr>
          <p:nvPr>
            <p:ph type="title"/>
          </p:nvPr>
        </p:nvSpPr>
        <p:spPr/>
        <p:txBody>
          <a:bodyPr/>
          <a:lstStyle/>
          <a:p>
            <a:r>
              <a:rPr lang="en-US" sz="2800" dirty="0" smtClean="0"/>
              <a:t>The Devolved Parliaments: </a:t>
            </a:r>
            <a:endParaRPr lang="en-US" sz="2800" dirty="0"/>
          </a:p>
        </p:txBody>
      </p:sp>
    </p:spTree>
    <p:extLst>
      <p:ext uri="{BB962C8B-B14F-4D97-AF65-F5344CB8AC3E}">
        <p14:creationId xmlns:p14="http://schemas.microsoft.com/office/powerpoint/2010/main" val="187369667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marL="0" indent="0">
              <a:buNone/>
            </a:pPr>
            <a:r>
              <a:rPr lang="en-US" sz="2600" b="1" dirty="0" smtClean="0"/>
              <a:t>The Scotland Act 2016 (March 2016)</a:t>
            </a:r>
          </a:p>
          <a:p>
            <a:pPr marL="0" indent="0">
              <a:buNone/>
            </a:pPr>
            <a:endParaRPr lang="en-US" sz="2600" b="1" dirty="0" smtClean="0"/>
          </a:p>
          <a:p>
            <a:r>
              <a:rPr lang="en-GB" dirty="0" smtClean="0"/>
              <a:t>Recognition of the Scottish </a:t>
            </a:r>
            <a:r>
              <a:rPr lang="en-GB" dirty="0"/>
              <a:t>Parliament and the Scottish Government </a:t>
            </a:r>
            <a:r>
              <a:rPr lang="en-GB" dirty="0" smtClean="0"/>
              <a:t>as a </a:t>
            </a:r>
            <a:r>
              <a:rPr lang="en-GB" b="1" dirty="0" smtClean="0"/>
              <a:t>permanent </a:t>
            </a:r>
            <a:r>
              <a:rPr lang="en-GB" dirty="0" smtClean="0"/>
              <a:t>part </a:t>
            </a:r>
            <a:r>
              <a:rPr lang="en-GB" dirty="0"/>
              <a:t>of the United Kingdom’s constitutional </a:t>
            </a:r>
            <a:r>
              <a:rPr lang="en-GB" dirty="0" smtClean="0"/>
              <a:t>arrangements</a:t>
            </a:r>
          </a:p>
          <a:p>
            <a:pPr marL="0" indent="0">
              <a:buNone/>
            </a:pPr>
            <a:endParaRPr lang="en-GB" dirty="0" smtClean="0"/>
          </a:p>
          <a:p>
            <a:r>
              <a:rPr lang="en-GB" dirty="0" smtClean="0"/>
              <a:t>Introduction of a new paragraph (8) to section 28, codifying the Sewel Convention and putting it on a </a:t>
            </a:r>
            <a:r>
              <a:rPr lang="en-GB" b="1" dirty="0" smtClean="0"/>
              <a:t>statutory footing</a:t>
            </a:r>
          </a:p>
          <a:p>
            <a:pPr marL="0" indent="0">
              <a:buNone/>
            </a:pPr>
            <a:endParaRPr lang="en-GB" dirty="0" smtClean="0"/>
          </a:p>
          <a:p>
            <a:r>
              <a:rPr lang="en-GB" b="1" dirty="0" smtClean="0"/>
              <a:t>More competences </a:t>
            </a:r>
            <a:r>
              <a:rPr lang="en-GB" dirty="0" smtClean="0"/>
              <a:t>on </a:t>
            </a:r>
            <a:r>
              <a:rPr lang="en-GB" dirty="0" err="1" smtClean="0"/>
              <a:t>arbotion</a:t>
            </a:r>
            <a:r>
              <a:rPr lang="en-GB" dirty="0" smtClean="0"/>
              <a:t>, taxation powers, and welfare policy </a:t>
            </a:r>
            <a:endParaRPr lang="en-US" dirty="0"/>
          </a:p>
        </p:txBody>
      </p:sp>
      <p:sp>
        <p:nvSpPr>
          <p:cNvPr id="3" name="Title 2"/>
          <p:cNvSpPr>
            <a:spLocks noGrp="1"/>
          </p:cNvSpPr>
          <p:nvPr>
            <p:ph type="title"/>
          </p:nvPr>
        </p:nvSpPr>
        <p:spPr/>
        <p:txBody>
          <a:bodyPr/>
          <a:lstStyle/>
          <a:p>
            <a:r>
              <a:rPr lang="en-US" sz="2800" dirty="0" smtClean="0"/>
              <a:t>The Devolved Parliaments: </a:t>
            </a:r>
            <a:endParaRPr lang="en-US" sz="2800" dirty="0"/>
          </a:p>
        </p:txBody>
      </p:sp>
    </p:spTree>
    <p:extLst>
      <p:ext uri="{BB962C8B-B14F-4D97-AF65-F5344CB8AC3E}">
        <p14:creationId xmlns:p14="http://schemas.microsoft.com/office/powerpoint/2010/main" val="211453803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pPr marL="0" indent="0">
              <a:buNone/>
            </a:pPr>
            <a:r>
              <a:rPr lang="en-US" b="1" dirty="0" smtClean="0"/>
              <a:t>England and Devolution</a:t>
            </a:r>
          </a:p>
          <a:p>
            <a:pPr marL="0" indent="0">
              <a:buNone/>
            </a:pPr>
            <a:endParaRPr lang="en-US" dirty="0" smtClean="0"/>
          </a:p>
          <a:p>
            <a:pPr marL="0" indent="0" algn="just">
              <a:buNone/>
            </a:pPr>
            <a:r>
              <a:rPr lang="en-US" dirty="0" smtClean="0"/>
              <a:t>England remains the only territory within the United Kingdom without its own “devolved” Parliament. How then are the “English” represented; and or should Scottish, Welsh and Irish MPs be able to vote on Laws that exclusively affect England? This question about “England” was famously asked by the MP for “West Lothian”, and has since become known as “the English question”. According to Vernon </a:t>
            </a:r>
            <a:r>
              <a:rPr lang="en-US" dirty="0" err="1" smtClean="0"/>
              <a:t>Bogdanor</a:t>
            </a:r>
            <a:r>
              <a:rPr lang="en-US" dirty="0" smtClean="0"/>
              <a:t>, “there is only one logical answer to the West Lothian Question, but it is politically unrealistic: it is for Britain to implement legislative devolution all round.” That would mean an “English Parliament” (exclusion of the Scottish MPs etc.)?   </a:t>
            </a:r>
            <a:endParaRPr lang="en-US" dirty="0"/>
          </a:p>
        </p:txBody>
      </p:sp>
      <p:sp>
        <p:nvSpPr>
          <p:cNvPr id="3" name="Title 2"/>
          <p:cNvSpPr>
            <a:spLocks noGrp="1"/>
          </p:cNvSpPr>
          <p:nvPr>
            <p:ph type="title"/>
          </p:nvPr>
        </p:nvSpPr>
        <p:spPr/>
        <p:txBody>
          <a:bodyPr/>
          <a:lstStyle/>
          <a:p>
            <a:r>
              <a:rPr lang="en-US" sz="2800" dirty="0" smtClean="0"/>
              <a:t>The “English” and “West Lothian” questions</a:t>
            </a:r>
            <a:endParaRPr lang="en-US" sz="2800" dirty="0"/>
          </a:p>
        </p:txBody>
      </p:sp>
    </p:spTree>
    <p:extLst>
      <p:ext uri="{BB962C8B-B14F-4D97-AF65-F5344CB8AC3E}">
        <p14:creationId xmlns:p14="http://schemas.microsoft.com/office/powerpoint/2010/main" val="407128246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endParaRPr lang="en-US" dirty="0"/>
          </a:p>
        </p:txBody>
      </p:sp>
      <p:sp>
        <p:nvSpPr>
          <p:cNvPr id="3" name="Title 2"/>
          <p:cNvSpPr>
            <a:spLocks noGrp="1"/>
          </p:cNvSpPr>
          <p:nvPr>
            <p:ph type="title"/>
          </p:nvPr>
        </p:nvSpPr>
        <p:spPr/>
        <p:txBody>
          <a:bodyPr/>
          <a:lstStyle/>
          <a:p>
            <a:r>
              <a:rPr lang="en-US" sz="2800" dirty="0"/>
              <a:t>The “English” and “West Lothian” </a:t>
            </a:r>
            <a:r>
              <a:rPr lang="en-US" sz="2800" dirty="0" smtClean="0"/>
              <a:t>questions (2)</a:t>
            </a:r>
            <a:endParaRPr lang="en-US" sz="2800" dirty="0"/>
          </a:p>
        </p:txBody>
      </p:sp>
      <p:pic>
        <p:nvPicPr>
          <p:cNvPr id="2050" name="Picture 2" descr="\\stevens\dla0rs\Mds_Desktop\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209800"/>
            <a:ext cx="6581775" cy="43064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631082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2248347"/>
            <a:ext cx="7745505" cy="4076253"/>
          </a:xfrm>
        </p:spPr>
        <p:txBody>
          <a:bodyPr>
            <a:normAutofit/>
          </a:bodyPr>
          <a:lstStyle/>
          <a:p>
            <a:pPr marL="0" indent="0">
              <a:buNone/>
            </a:pPr>
            <a:r>
              <a:rPr lang="en-US" b="1" dirty="0" smtClean="0"/>
              <a:t>Partial solution to the “English Question”:</a:t>
            </a:r>
          </a:p>
          <a:p>
            <a:pPr lvl="1" algn="just">
              <a:spcAft>
                <a:spcPts val="600"/>
              </a:spcAft>
            </a:pPr>
            <a:r>
              <a:rPr lang="en-US" b="1" dirty="0" smtClean="0"/>
              <a:t>“</a:t>
            </a:r>
            <a:r>
              <a:rPr lang="en-US" b="1" dirty="0"/>
              <a:t>English Votes for English Laws”</a:t>
            </a:r>
            <a:r>
              <a:rPr lang="en-US" dirty="0"/>
              <a:t> </a:t>
            </a:r>
            <a:r>
              <a:rPr lang="en-US" dirty="0" smtClean="0"/>
              <a:t>introduced within </a:t>
            </a:r>
            <a:r>
              <a:rPr lang="en-US" dirty="0"/>
              <a:t>the House of </a:t>
            </a:r>
            <a:r>
              <a:rPr lang="en-US" dirty="0" smtClean="0"/>
              <a:t>Commons through a change to the Standing Orders (22 October 2015) </a:t>
            </a:r>
          </a:p>
          <a:p>
            <a:pPr lvl="1" algn="just">
              <a:spcAft>
                <a:spcPts val="600"/>
              </a:spcAft>
            </a:pPr>
            <a:r>
              <a:rPr lang="en-GB" dirty="0" smtClean="0">
                <a:solidFill>
                  <a:srgbClr val="000000"/>
                </a:solidFill>
              </a:rPr>
              <a:t>The Speaker, through an </a:t>
            </a:r>
            <a:r>
              <a:rPr lang="en-GB" b="1" dirty="0" smtClean="0">
                <a:solidFill>
                  <a:srgbClr val="000000"/>
                </a:solidFill>
              </a:rPr>
              <a:t>Act of Certification</a:t>
            </a:r>
            <a:r>
              <a:rPr lang="en-GB" dirty="0" smtClean="0">
                <a:solidFill>
                  <a:srgbClr val="000000"/>
                </a:solidFill>
              </a:rPr>
              <a:t>, assess whether the bill: a) relates exclusively to England (and Wales): b) belongs to devolved legislative competences</a:t>
            </a:r>
          </a:p>
          <a:p>
            <a:pPr lvl="1" algn="just">
              <a:spcAft>
                <a:spcPts val="600"/>
              </a:spcAft>
            </a:pPr>
            <a:r>
              <a:rPr lang="en-GB" dirty="0" smtClean="0">
                <a:solidFill>
                  <a:srgbClr val="000000"/>
                </a:solidFill>
              </a:rPr>
              <a:t>A </a:t>
            </a:r>
            <a:r>
              <a:rPr lang="en-GB" b="1" dirty="0" smtClean="0">
                <a:solidFill>
                  <a:srgbClr val="000000"/>
                </a:solidFill>
              </a:rPr>
              <a:t>Legislative Grand Committee </a:t>
            </a:r>
            <a:r>
              <a:rPr lang="en-GB" dirty="0" smtClean="0">
                <a:solidFill>
                  <a:srgbClr val="000000"/>
                </a:solidFill>
              </a:rPr>
              <a:t>where only English MPs can vote is introduced between the Report Stage and the Third Reading </a:t>
            </a:r>
            <a:endParaRPr lang="en-GB" dirty="0">
              <a:solidFill>
                <a:schemeClr val="accent5">
                  <a:lumMod val="60000"/>
                  <a:lumOff val="40000"/>
                </a:schemeClr>
              </a:solidFill>
            </a:endParaRPr>
          </a:p>
        </p:txBody>
      </p:sp>
      <p:sp>
        <p:nvSpPr>
          <p:cNvPr id="3" name="Title 2"/>
          <p:cNvSpPr>
            <a:spLocks noGrp="1"/>
          </p:cNvSpPr>
          <p:nvPr>
            <p:ph type="title"/>
          </p:nvPr>
        </p:nvSpPr>
        <p:spPr/>
        <p:txBody>
          <a:bodyPr/>
          <a:lstStyle/>
          <a:p>
            <a:r>
              <a:rPr lang="en-US" sz="2800" dirty="0"/>
              <a:t>The “English” and “West Lothian” </a:t>
            </a:r>
            <a:r>
              <a:rPr lang="en-US" sz="2800" dirty="0" smtClean="0"/>
              <a:t>questions (3)</a:t>
            </a:r>
            <a:endParaRPr lang="en-US" sz="2800" dirty="0"/>
          </a:p>
        </p:txBody>
      </p:sp>
    </p:spTree>
    <p:extLst>
      <p:ext uri="{BB962C8B-B14F-4D97-AF65-F5344CB8AC3E}">
        <p14:creationId xmlns:p14="http://schemas.microsoft.com/office/powerpoint/2010/main" val="87307087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2438400"/>
            <a:ext cx="7745505" cy="4495800"/>
          </a:xfrm>
        </p:spPr>
        <p:txBody>
          <a:bodyPr>
            <a:normAutofit fontScale="85000" lnSpcReduction="20000"/>
          </a:bodyPr>
          <a:lstStyle/>
          <a:p>
            <a:r>
              <a:rPr lang="en-GB" b="1" dirty="0" smtClean="0"/>
              <a:t>“Sovereignty of the people” </a:t>
            </a:r>
            <a:r>
              <a:rPr lang="en-GB" dirty="0" smtClean="0"/>
              <a:t>vs. “sovereignty of the Parliament”</a:t>
            </a:r>
          </a:p>
          <a:p>
            <a:pPr marL="0" indent="0">
              <a:buNone/>
            </a:pPr>
            <a:endParaRPr lang="en-GB" dirty="0" smtClean="0"/>
          </a:p>
          <a:p>
            <a:r>
              <a:rPr lang="en-GB" dirty="0" smtClean="0"/>
              <a:t>The “</a:t>
            </a:r>
            <a:r>
              <a:rPr lang="en-GB" b="1" dirty="0" smtClean="0"/>
              <a:t>ambivalence” of the Regions:</a:t>
            </a:r>
          </a:p>
          <a:p>
            <a:pPr marL="0" indent="0">
              <a:buNone/>
            </a:pPr>
            <a:r>
              <a:rPr lang="en-GB" dirty="0"/>
              <a:t>	instruments of political decentralization vs</a:t>
            </a:r>
            <a:r>
              <a:rPr lang="en-GB" dirty="0" smtClean="0"/>
              <a:t>.</a:t>
            </a:r>
          </a:p>
          <a:p>
            <a:pPr marL="0" indent="0">
              <a:buNone/>
            </a:pPr>
            <a:r>
              <a:rPr lang="en-GB" dirty="0"/>
              <a:t>	</a:t>
            </a:r>
            <a:r>
              <a:rPr lang="en-GB" dirty="0" smtClean="0"/>
              <a:t>territories claiming for differentiation</a:t>
            </a:r>
            <a:endParaRPr lang="en-GB" dirty="0"/>
          </a:p>
          <a:p>
            <a:pPr marL="0" indent="0">
              <a:buNone/>
            </a:pPr>
            <a:endParaRPr lang="en-GB" dirty="0" smtClean="0"/>
          </a:p>
          <a:p>
            <a:r>
              <a:rPr lang="en-GB" dirty="0" smtClean="0"/>
              <a:t>The </a:t>
            </a:r>
            <a:r>
              <a:rPr lang="en-GB" b="1" dirty="0" smtClean="0"/>
              <a:t>asymmetric regionalism: </a:t>
            </a:r>
            <a:r>
              <a:rPr lang="en-GB" dirty="0" smtClean="0"/>
              <a:t>Regions with </a:t>
            </a:r>
            <a:r>
              <a:rPr lang="en-GB" i="1" dirty="0" smtClean="0"/>
              <a:t>ordinary </a:t>
            </a:r>
            <a:r>
              <a:rPr lang="en-GB" dirty="0" smtClean="0"/>
              <a:t>status and Regions with </a:t>
            </a:r>
            <a:r>
              <a:rPr lang="en-GB" i="1" dirty="0" smtClean="0"/>
              <a:t>special </a:t>
            </a:r>
            <a:r>
              <a:rPr lang="en-GB" dirty="0" smtClean="0"/>
              <a:t>status</a:t>
            </a:r>
          </a:p>
          <a:p>
            <a:pPr marL="0" indent="0">
              <a:buNone/>
            </a:pPr>
            <a:endParaRPr lang="en-GB" dirty="0" smtClean="0"/>
          </a:p>
          <a:p>
            <a:r>
              <a:rPr lang="en-GB" dirty="0" smtClean="0"/>
              <a:t>The </a:t>
            </a:r>
            <a:r>
              <a:rPr lang="en-GB" b="1" dirty="0"/>
              <a:t>federal/regional debate </a:t>
            </a:r>
            <a:r>
              <a:rPr lang="en-GB" dirty="0"/>
              <a:t>in drafting the Constitution</a:t>
            </a:r>
          </a:p>
          <a:p>
            <a:endParaRPr lang="en-GB" dirty="0" smtClean="0"/>
          </a:p>
          <a:p>
            <a:endParaRPr lang="en-GB" dirty="0" smtClean="0"/>
          </a:p>
          <a:p>
            <a:pPr marL="0" indent="0">
              <a:buNone/>
            </a:pPr>
            <a:r>
              <a:rPr lang="en-GB" dirty="0"/>
              <a:t>	</a:t>
            </a:r>
          </a:p>
        </p:txBody>
      </p:sp>
      <p:sp>
        <p:nvSpPr>
          <p:cNvPr id="3" name="Title 2"/>
          <p:cNvSpPr>
            <a:spLocks noGrp="1"/>
          </p:cNvSpPr>
          <p:nvPr>
            <p:ph type="title"/>
          </p:nvPr>
        </p:nvSpPr>
        <p:spPr/>
        <p:txBody>
          <a:bodyPr/>
          <a:lstStyle/>
          <a:p>
            <a:r>
              <a:rPr lang="en-GB" sz="4000" dirty="0"/>
              <a:t>Part IV: Italian Regionalism</a:t>
            </a:r>
          </a:p>
        </p:txBody>
      </p:sp>
    </p:spTree>
    <p:extLst>
      <p:ext uri="{BB962C8B-B14F-4D97-AF65-F5344CB8AC3E}">
        <p14:creationId xmlns:p14="http://schemas.microsoft.com/office/powerpoint/2010/main" val="5442146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GB" b="1" dirty="0" smtClean="0"/>
              <a:t>Article 5: a “federal” or “unitary” seed within the Constitution?</a:t>
            </a:r>
          </a:p>
          <a:p>
            <a:pPr marL="0" indent="0">
              <a:buNone/>
            </a:pPr>
            <a:endParaRPr lang="en-GB" b="1" dirty="0" smtClean="0"/>
          </a:p>
          <a:p>
            <a:pPr marL="0" indent="0">
              <a:buNone/>
            </a:pPr>
            <a:r>
              <a:rPr lang="it-IT" dirty="0"/>
              <a:t>“The Republic, </a:t>
            </a:r>
            <a:r>
              <a:rPr lang="it-IT" b="1" i="1" dirty="0"/>
              <a:t>one and indivisible</a:t>
            </a:r>
            <a:r>
              <a:rPr lang="it-IT" b="1" dirty="0"/>
              <a:t>, </a:t>
            </a:r>
            <a:r>
              <a:rPr lang="it-IT" b="1" i="1" dirty="0"/>
              <a:t>recognises</a:t>
            </a:r>
            <a:r>
              <a:rPr lang="it-IT" b="1" dirty="0"/>
              <a:t> and </a:t>
            </a:r>
            <a:r>
              <a:rPr lang="it-IT" b="1" i="1" dirty="0"/>
              <a:t>promotes local autonomies</a:t>
            </a:r>
            <a:r>
              <a:rPr lang="it-IT" dirty="0"/>
              <a:t>, and implements the fullest measure of administrative decentralisation in those services which depend on the State. The Republic accords the principles and methods of its legislation to the requirements of autonomy and decentralisation”. </a:t>
            </a:r>
            <a:endParaRPr lang="en-GB" dirty="0"/>
          </a:p>
        </p:txBody>
      </p:sp>
      <p:sp>
        <p:nvSpPr>
          <p:cNvPr id="3" name="Title 2"/>
          <p:cNvSpPr>
            <a:spLocks noGrp="1"/>
          </p:cNvSpPr>
          <p:nvPr>
            <p:ph type="title"/>
          </p:nvPr>
        </p:nvSpPr>
        <p:spPr/>
        <p:txBody>
          <a:bodyPr/>
          <a:lstStyle/>
          <a:p>
            <a:r>
              <a:rPr lang="en-GB" sz="4000" dirty="0"/>
              <a:t>Part IV: Italian Regionalism</a:t>
            </a:r>
          </a:p>
        </p:txBody>
      </p:sp>
    </p:spTree>
    <p:extLst>
      <p:ext uri="{BB962C8B-B14F-4D97-AF65-F5344CB8AC3E}">
        <p14:creationId xmlns:p14="http://schemas.microsoft.com/office/powerpoint/2010/main" val="28692687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GB" b="1" dirty="0" smtClean="0"/>
              <a:t>A “cooperative regionalism”…..</a:t>
            </a:r>
          </a:p>
          <a:p>
            <a:pPr marL="0" indent="0">
              <a:buNone/>
            </a:pPr>
            <a:endParaRPr lang="en-GB" dirty="0" smtClean="0"/>
          </a:p>
          <a:p>
            <a:r>
              <a:rPr lang="en-GB" dirty="0" smtClean="0"/>
              <a:t>Art. 117 </a:t>
            </a:r>
            <a:r>
              <a:rPr lang="en-GB" b="1" dirty="0" smtClean="0"/>
              <a:t>enumerates “shared competences” </a:t>
            </a:r>
            <a:r>
              <a:rPr lang="en-GB" dirty="0" smtClean="0"/>
              <a:t>(belonging to both the State and the Regions):</a:t>
            </a:r>
          </a:p>
          <a:p>
            <a:r>
              <a:rPr lang="en-GB" dirty="0" smtClean="0"/>
              <a:t>Regions can </a:t>
            </a:r>
            <a:r>
              <a:rPr lang="en-GB" i="1" dirty="0" smtClean="0"/>
              <a:t>only </a:t>
            </a:r>
            <a:r>
              <a:rPr lang="en-GB" dirty="0" smtClean="0"/>
              <a:t>legislate in those areas:</a:t>
            </a:r>
          </a:p>
          <a:p>
            <a:pPr marL="0" indent="0">
              <a:buNone/>
            </a:pPr>
            <a:r>
              <a:rPr lang="en-GB" dirty="0"/>
              <a:t>	</a:t>
            </a:r>
            <a:r>
              <a:rPr lang="en-GB" dirty="0" smtClean="0"/>
              <a:t>a) provided that they </a:t>
            </a:r>
            <a:r>
              <a:rPr lang="en-GB" i="1" dirty="0" smtClean="0"/>
              <a:t>only </a:t>
            </a:r>
            <a:r>
              <a:rPr lang="en-GB" dirty="0" smtClean="0"/>
              <a:t>set out the details 	within a national normative framework  	envisaging general principles</a:t>
            </a:r>
          </a:p>
          <a:p>
            <a:pPr marL="0" indent="0">
              <a:buNone/>
            </a:pPr>
            <a:r>
              <a:rPr lang="en-GB" dirty="0"/>
              <a:t>	</a:t>
            </a:r>
            <a:r>
              <a:rPr lang="en-GB" dirty="0" smtClean="0"/>
              <a:t>b) provided that they </a:t>
            </a:r>
            <a:r>
              <a:rPr lang="en-GB" b="1" i="1" dirty="0" smtClean="0"/>
              <a:t>do not affect national 	interest</a:t>
            </a:r>
            <a:endParaRPr lang="en-GB" b="1" dirty="0"/>
          </a:p>
        </p:txBody>
      </p:sp>
      <p:sp>
        <p:nvSpPr>
          <p:cNvPr id="3" name="Title 2"/>
          <p:cNvSpPr>
            <a:spLocks noGrp="1"/>
          </p:cNvSpPr>
          <p:nvPr>
            <p:ph type="title"/>
          </p:nvPr>
        </p:nvSpPr>
        <p:spPr/>
        <p:txBody>
          <a:bodyPr/>
          <a:lstStyle/>
          <a:p>
            <a:r>
              <a:rPr lang="en-GB" sz="4000" dirty="0" smtClean="0"/>
              <a:t>Regions in the 1948 Constitution</a:t>
            </a:r>
            <a:endParaRPr lang="en-GB" sz="4000" dirty="0"/>
          </a:p>
        </p:txBody>
      </p:sp>
    </p:spTree>
    <p:extLst>
      <p:ext uri="{BB962C8B-B14F-4D97-AF65-F5344CB8AC3E}">
        <p14:creationId xmlns:p14="http://schemas.microsoft.com/office/powerpoint/2010/main" val="2184364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endParaRPr lang="en-US" dirty="0" smtClean="0"/>
          </a:p>
          <a:p>
            <a:pPr marL="0" indent="0">
              <a:buNone/>
            </a:pPr>
            <a:r>
              <a:rPr lang="en-US" sz="3200" dirty="0" smtClean="0"/>
              <a:t>2</a:t>
            </a:r>
            <a:r>
              <a:rPr lang="en-US" sz="3200" dirty="0"/>
              <a:t>. US Federalism: History and </a:t>
            </a:r>
            <a:r>
              <a:rPr lang="en-US" sz="3200" dirty="0" smtClean="0"/>
              <a:t>Structure</a:t>
            </a:r>
          </a:p>
          <a:p>
            <a:pPr marL="0" indent="0">
              <a:buNone/>
            </a:pPr>
            <a:endParaRPr lang="en-US" sz="3200" dirty="0"/>
          </a:p>
          <a:p>
            <a:pPr marL="0" indent="0">
              <a:spcBef>
                <a:spcPts val="0"/>
              </a:spcBef>
              <a:spcAft>
                <a:spcPts val="1200"/>
              </a:spcAft>
              <a:buNone/>
            </a:pPr>
            <a:r>
              <a:rPr lang="en-GB" dirty="0" smtClean="0">
                <a:latin typeface="Garamond"/>
                <a:cs typeface="Garamond"/>
              </a:rPr>
              <a:t>a. Divided </a:t>
            </a:r>
            <a:r>
              <a:rPr lang="en-GB" dirty="0">
                <a:latin typeface="Garamond"/>
                <a:cs typeface="Garamond"/>
              </a:rPr>
              <a:t>Sovereignty &amp; Constitutional Conflicts</a:t>
            </a:r>
          </a:p>
          <a:p>
            <a:pPr marL="0" indent="0">
              <a:spcBef>
                <a:spcPts val="0"/>
              </a:spcBef>
              <a:spcAft>
                <a:spcPts val="1200"/>
              </a:spcAft>
              <a:buNone/>
            </a:pPr>
            <a:r>
              <a:rPr lang="en-GB" dirty="0" smtClean="0">
                <a:latin typeface="Garamond"/>
                <a:cs typeface="Garamond"/>
              </a:rPr>
              <a:t>b. Dual </a:t>
            </a:r>
            <a:r>
              <a:rPr lang="en-GB" dirty="0">
                <a:latin typeface="Garamond"/>
                <a:cs typeface="Garamond"/>
              </a:rPr>
              <a:t>and Cooperative Federalism</a:t>
            </a:r>
          </a:p>
          <a:p>
            <a:pPr marL="0" indent="0" algn="just">
              <a:spcBef>
                <a:spcPts val="0"/>
              </a:spcBef>
              <a:spcAft>
                <a:spcPts val="1200"/>
              </a:spcAft>
              <a:buNone/>
            </a:pPr>
            <a:r>
              <a:rPr lang="en-GB" dirty="0" smtClean="0">
                <a:latin typeface="Garamond"/>
                <a:cs typeface="Garamond"/>
              </a:rPr>
              <a:t>c. Case </a:t>
            </a:r>
            <a:r>
              <a:rPr lang="en-GB" dirty="0">
                <a:latin typeface="Garamond"/>
                <a:cs typeface="Garamond"/>
              </a:rPr>
              <a:t>Analysis</a:t>
            </a:r>
          </a:p>
          <a:p>
            <a:pPr marL="0" indent="0">
              <a:buNone/>
            </a:pPr>
            <a:endParaRPr lang="en-US" sz="3200" dirty="0"/>
          </a:p>
          <a:p>
            <a:endParaRPr lang="en-US" dirty="0"/>
          </a:p>
        </p:txBody>
      </p:sp>
      <p:sp>
        <p:nvSpPr>
          <p:cNvPr id="3" name="Title 2"/>
          <p:cNvSpPr>
            <a:spLocks noGrp="1"/>
          </p:cNvSpPr>
          <p:nvPr>
            <p:ph type="title"/>
          </p:nvPr>
        </p:nvSpPr>
        <p:spPr/>
        <p:txBody>
          <a:bodyPr/>
          <a:lstStyle/>
          <a:p>
            <a:endParaRPr lang="en-US" dirty="0"/>
          </a:p>
        </p:txBody>
      </p:sp>
    </p:spTree>
    <p:extLst>
      <p:ext uri="{BB962C8B-B14F-4D97-AF65-F5344CB8AC3E}">
        <p14:creationId xmlns:p14="http://schemas.microsoft.com/office/powerpoint/2010/main" val="253548697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b="1" dirty="0"/>
              <a:t>….without national structures ensuring </a:t>
            </a:r>
            <a:r>
              <a:rPr lang="en-GB" b="1" dirty="0" smtClean="0"/>
              <a:t>cooperation</a:t>
            </a:r>
          </a:p>
          <a:p>
            <a:pPr marL="0" indent="0">
              <a:buNone/>
            </a:pPr>
            <a:endParaRPr lang="en-GB" b="1" dirty="0"/>
          </a:p>
          <a:p>
            <a:r>
              <a:rPr lang="en-GB" dirty="0" smtClean="0"/>
              <a:t>The </a:t>
            </a:r>
            <a:r>
              <a:rPr lang="en-GB" b="1" dirty="0" smtClean="0"/>
              <a:t>“perfect bicameralism” </a:t>
            </a:r>
            <a:r>
              <a:rPr lang="en-GB" dirty="0" smtClean="0"/>
              <a:t>envisaged by the Constitution sees both the House of Deputies and the Senate to perform almost the same functions and to be directly elected by citizens</a:t>
            </a:r>
          </a:p>
          <a:p>
            <a:pPr marL="0" indent="0">
              <a:buNone/>
            </a:pPr>
            <a:endParaRPr lang="en-GB" dirty="0" smtClean="0"/>
          </a:p>
          <a:p>
            <a:r>
              <a:rPr lang="en-GB" b="1" dirty="0"/>
              <a:t>The Second Chamber (Senate) does not represent Regions </a:t>
            </a:r>
            <a:r>
              <a:rPr lang="en-GB" dirty="0"/>
              <a:t>although it is elected on a territorial basis</a:t>
            </a:r>
          </a:p>
          <a:p>
            <a:pPr marL="0" indent="0">
              <a:buNone/>
            </a:pPr>
            <a:endParaRPr lang="en-GB" dirty="0" smtClean="0"/>
          </a:p>
          <a:p>
            <a:endParaRPr lang="en-GB" dirty="0"/>
          </a:p>
        </p:txBody>
      </p:sp>
      <p:sp>
        <p:nvSpPr>
          <p:cNvPr id="3" name="Title 2"/>
          <p:cNvSpPr>
            <a:spLocks noGrp="1"/>
          </p:cNvSpPr>
          <p:nvPr>
            <p:ph type="title"/>
          </p:nvPr>
        </p:nvSpPr>
        <p:spPr/>
        <p:txBody>
          <a:bodyPr/>
          <a:lstStyle/>
          <a:p>
            <a:r>
              <a:rPr lang="en-GB" sz="4000" dirty="0" smtClean="0"/>
              <a:t>Regions in the 1948 Constitution</a:t>
            </a:r>
            <a:endParaRPr lang="en-GB" sz="4000" dirty="0"/>
          </a:p>
        </p:txBody>
      </p:sp>
    </p:spTree>
    <p:extLst>
      <p:ext uri="{BB962C8B-B14F-4D97-AF65-F5344CB8AC3E}">
        <p14:creationId xmlns:p14="http://schemas.microsoft.com/office/powerpoint/2010/main" val="149289336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2248347"/>
            <a:ext cx="7745505" cy="4381053"/>
          </a:xfrm>
        </p:spPr>
        <p:txBody>
          <a:bodyPr>
            <a:normAutofit lnSpcReduction="10000"/>
          </a:bodyPr>
          <a:lstStyle/>
          <a:p>
            <a:r>
              <a:rPr lang="en-GB" b="1" dirty="0" smtClean="0"/>
              <a:t>Regions as “constrained” legislatures</a:t>
            </a:r>
          </a:p>
          <a:p>
            <a:pPr marL="0" indent="0">
              <a:buNone/>
            </a:pPr>
            <a:endParaRPr lang="en-GB" b="1" dirty="0" smtClean="0"/>
          </a:p>
          <a:p>
            <a:r>
              <a:rPr lang="en-GB" b="1" dirty="0" smtClean="0"/>
              <a:t>The pre-enactment scrutiny of Regional Laws:</a:t>
            </a:r>
          </a:p>
          <a:p>
            <a:pPr marL="0" indent="0">
              <a:buNone/>
            </a:pPr>
            <a:r>
              <a:rPr lang="en-GB" dirty="0"/>
              <a:t>	</a:t>
            </a:r>
            <a:r>
              <a:rPr lang="en-GB" dirty="0" smtClean="0"/>
              <a:t>a) At the </a:t>
            </a:r>
            <a:r>
              <a:rPr lang="en-GB" b="1" dirty="0" smtClean="0"/>
              <a:t>political level: </a:t>
            </a:r>
            <a:r>
              <a:rPr lang="en-GB" dirty="0" smtClean="0"/>
              <a:t>the necessity of a 	Governmental Officer’s assent</a:t>
            </a:r>
          </a:p>
          <a:p>
            <a:pPr marL="0" indent="0">
              <a:buNone/>
            </a:pPr>
            <a:endParaRPr lang="en-GB" dirty="0" smtClean="0"/>
          </a:p>
          <a:p>
            <a:pPr marL="0" indent="0">
              <a:buNone/>
            </a:pPr>
            <a:r>
              <a:rPr lang="en-GB" dirty="0" smtClean="0"/>
              <a:t>	b) At the </a:t>
            </a:r>
            <a:r>
              <a:rPr lang="en-GB" b="1" dirty="0" smtClean="0"/>
              <a:t>judicial level: </a:t>
            </a:r>
            <a:r>
              <a:rPr lang="en-GB" dirty="0" smtClean="0"/>
              <a:t>the possibility of </a:t>
            </a:r>
            <a:r>
              <a:rPr lang="en-GB" i="1" dirty="0" smtClean="0"/>
              <a:t>ex ante 	review before the Constitutional Court (</a:t>
            </a:r>
            <a:r>
              <a:rPr lang="en-GB" dirty="0" smtClean="0"/>
              <a:t>this means 	that Regional law can be challenged by national 	Government before the Court before they enter 	into force)</a:t>
            </a:r>
          </a:p>
          <a:p>
            <a:endParaRPr lang="en-GB" b="1" dirty="0" smtClean="0"/>
          </a:p>
          <a:p>
            <a:endParaRPr lang="en-GB" b="1" dirty="0"/>
          </a:p>
        </p:txBody>
      </p:sp>
      <p:sp>
        <p:nvSpPr>
          <p:cNvPr id="3" name="Title 2"/>
          <p:cNvSpPr>
            <a:spLocks noGrp="1"/>
          </p:cNvSpPr>
          <p:nvPr>
            <p:ph type="title"/>
          </p:nvPr>
        </p:nvSpPr>
        <p:spPr/>
        <p:txBody>
          <a:bodyPr/>
          <a:lstStyle/>
          <a:p>
            <a:r>
              <a:rPr lang="en-GB" sz="4000" dirty="0"/>
              <a:t>Regions in the 1948 Constitution</a:t>
            </a:r>
          </a:p>
        </p:txBody>
      </p:sp>
    </p:spTree>
    <p:extLst>
      <p:ext uri="{BB962C8B-B14F-4D97-AF65-F5344CB8AC3E}">
        <p14:creationId xmlns:p14="http://schemas.microsoft.com/office/powerpoint/2010/main" val="92080690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GB" b="1" u="sng" dirty="0" smtClean="0"/>
              <a:t>Art. 117: A new division of legislative powers</a:t>
            </a:r>
          </a:p>
          <a:p>
            <a:pPr marL="0" indent="0">
              <a:buNone/>
            </a:pPr>
            <a:r>
              <a:rPr lang="en-GB" dirty="0" smtClean="0"/>
              <a:t>	a</a:t>
            </a:r>
            <a:r>
              <a:rPr lang="en-GB" dirty="0"/>
              <a:t>) The </a:t>
            </a:r>
            <a:r>
              <a:rPr lang="en-GB" b="1" dirty="0"/>
              <a:t>exclusive powers </a:t>
            </a:r>
            <a:r>
              <a:rPr lang="en-GB" dirty="0"/>
              <a:t>of the </a:t>
            </a:r>
            <a:r>
              <a:rPr lang="en-GB" b="1" dirty="0"/>
              <a:t>State</a:t>
            </a:r>
          </a:p>
          <a:p>
            <a:pPr marL="0" indent="0">
              <a:buNone/>
            </a:pPr>
            <a:r>
              <a:rPr lang="en-GB" dirty="0"/>
              <a:t>	b) The </a:t>
            </a:r>
            <a:r>
              <a:rPr lang="en-GB" b="1" dirty="0"/>
              <a:t>shared powers </a:t>
            </a:r>
            <a:r>
              <a:rPr lang="en-GB" dirty="0"/>
              <a:t>between State and the 	Regions</a:t>
            </a:r>
          </a:p>
          <a:p>
            <a:pPr marL="0" indent="0">
              <a:buNone/>
            </a:pPr>
            <a:r>
              <a:rPr lang="en-GB" dirty="0"/>
              <a:t>	c) The </a:t>
            </a:r>
            <a:r>
              <a:rPr lang="en-GB" b="1" dirty="0"/>
              <a:t>“residual” powers </a:t>
            </a:r>
            <a:r>
              <a:rPr lang="en-GB" dirty="0"/>
              <a:t>of the </a:t>
            </a:r>
            <a:r>
              <a:rPr lang="en-GB" b="1" dirty="0"/>
              <a:t>Regions</a:t>
            </a:r>
          </a:p>
          <a:p>
            <a:pPr marL="0" indent="0">
              <a:buNone/>
            </a:pPr>
            <a:endParaRPr lang="en-GB" b="1" u="sng" dirty="0" smtClean="0"/>
          </a:p>
          <a:p>
            <a:r>
              <a:rPr lang="en-GB" b="1" u="sng" dirty="0" smtClean="0"/>
              <a:t>Art. 118: A new allocation of administrative functions</a:t>
            </a:r>
          </a:p>
          <a:p>
            <a:pPr marL="0" indent="0">
              <a:buNone/>
            </a:pPr>
            <a:r>
              <a:rPr lang="en-GB" b="1" dirty="0" smtClean="0"/>
              <a:t>	</a:t>
            </a:r>
            <a:r>
              <a:rPr lang="en-GB" dirty="0" smtClean="0"/>
              <a:t>The general competence of local authorities 	replaces the “principle of parallelism”</a:t>
            </a:r>
            <a:endParaRPr lang="en-GB" dirty="0"/>
          </a:p>
        </p:txBody>
      </p:sp>
      <p:sp>
        <p:nvSpPr>
          <p:cNvPr id="3" name="Title 2"/>
          <p:cNvSpPr>
            <a:spLocks noGrp="1"/>
          </p:cNvSpPr>
          <p:nvPr>
            <p:ph type="title"/>
          </p:nvPr>
        </p:nvSpPr>
        <p:spPr/>
        <p:txBody>
          <a:bodyPr/>
          <a:lstStyle/>
          <a:p>
            <a:r>
              <a:rPr lang="en-GB" sz="4000" dirty="0" smtClean="0"/>
              <a:t>The 2001 Constitutional Amendment</a:t>
            </a:r>
            <a:endParaRPr lang="en-GB" sz="4000" dirty="0"/>
          </a:p>
        </p:txBody>
      </p:sp>
    </p:spTree>
    <p:extLst>
      <p:ext uri="{BB962C8B-B14F-4D97-AF65-F5344CB8AC3E}">
        <p14:creationId xmlns:p14="http://schemas.microsoft.com/office/powerpoint/2010/main" val="155089635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b="1" dirty="0" smtClean="0"/>
              <a:t>Regional legislatures unconstrained:</a:t>
            </a:r>
          </a:p>
          <a:p>
            <a:pPr marL="0" indent="0">
              <a:buNone/>
            </a:pPr>
            <a:endParaRPr lang="en-GB" b="1" dirty="0" smtClean="0"/>
          </a:p>
          <a:p>
            <a:pPr marL="0" indent="0">
              <a:buNone/>
            </a:pPr>
            <a:r>
              <a:rPr lang="en-GB" dirty="0" smtClean="0"/>
              <a:t>The 2001 reform </a:t>
            </a:r>
            <a:r>
              <a:rPr lang="en-GB" b="1" dirty="0" smtClean="0"/>
              <a:t>abolishes:</a:t>
            </a:r>
          </a:p>
          <a:p>
            <a:r>
              <a:rPr lang="en-GB" b="1" dirty="0" smtClean="0"/>
              <a:t>Political pre-enactment scrutiny  </a:t>
            </a:r>
            <a:r>
              <a:rPr lang="en-GB" dirty="0" smtClean="0"/>
              <a:t>(no more possible central supervision on regional bills)</a:t>
            </a:r>
          </a:p>
          <a:p>
            <a:r>
              <a:rPr lang="en-GB" b="1" dirty="0" smtClean="0"/>
              <a:t>Judicial pre-enactment scrutiny </a:t>
            </a:r>
            <a:r>
              <a:rPr lang="en-GB" dirty="0" smtClean="0"/>
              <a:t>(</a:t>
            </a:r>
            <a:r>
              <a:rPr lang="en-GB" dirty="0"/>
              <a:t>no more possible </a:t>
            </a:r>
            <a:r>
              <a:rPr lang="en-GB" i="1" dirty="0" smtClean="0"/>
              <a:t>ex ante </a:t>
            </a:r>
            <a:r>
              <a:rPr lang="en-GB" dirty="0" smtClean="0"/>
              <a:t>judicial review of regional laws, only </a:t>
            </a:r>
            <a:r>
              <a:rPr lang="en-GB" i="1" dirty="0" smtClean="0"/>
              <a:t>ex post</a:t>
            </a:r>
            <a:r>
              <a:rPr lang="en-GB" dirty="0" smtClean="0"/>
              <a:t>)</a:t>
            </a:r>
          </a:p>
          <a:p>
            <a:r>
              <a:rPr lang="en-GB" dirty="0" smtClean="0"/>
              <a:t>The </a:t>
            </a:r>
            <a:r>
              <a:rPr lang="en-GB" b="1" dirty="0" smtClean="0"/>
              <a:t>“respect for national interest” limitation </a:t>
            </a:r>
            <a:r>
              <a:rPr lang="en-GB" dirty="0" smtClean="0"/>
              <a:t>in the field of share competences</a:t>
            </a:r>
            <a:endParaRPr lang="en-GB" dirty="0"/>
          </a:p>
          <a:p>
            <a:endParaRPr lang="en-GB" b="1" dirty="0"/>
          </a:p>
        </p:txBody>
      </p:sp>
      <p:sp>
        <p:nvSpPr>
          <p:cNvPr id="3" name="Title 2"/>
          <p:cNvSpPr>
            <a:spLocks noGrp="1"/>
          </p:cNvSpPr>
          <p:nvPr>
            <p:ph type="title"/>
          </p:nvPr>
        </p:nvSpPr>
        <p:spPr/>
        <p:txBody>
          <a:bodyPr/>
          <a:lstStyle/>
          <a:p>
            <a:r>
              <a:rPr lang="en-GB" sz="4000" dirty="0"/>
              <a:t>The 2001 Constitutional Amendment</a:t>
            </a:r>
          </a:p>
        </p:txBody>
      </p:sp>
    </p:spTree>
    <p:extLst>
      <p:ext uri="{BB962C8B-B14F-4D97-AF65-F5344CB8AC3E}">
        <p14:creationId xmlns:p14="http://schemas.microsoft.com/office/powerpoint/2010/main" val="196048757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2248347"/>
            <a:ext cx="7745505" cy="4609653"/>
          </a:xfrm>
        </p:spPr>
        <p:txBody>
          <a:bodyPr>
            <a:normAutofit/>
          </a:bodyPr>
          <a:lstStyle/>
          <a:p>
            <a:r>
              <a:rPr lang="en-GB" b="1" dirty="0" smtClean="0"/>
              <a:t>Explosion of competence conflicts </a:t>
            </a:r>
            <a:r>
              <a:rPr lang="en-GB" dirty="0" smtClean="0"/>
              <a:t>between State and Regions after the 2001 amendment</a:t>
            </a:r>
          </a:p>
          <a:p>
            <a:pPr marL="0" indent="0">
              <a:buNone/>
            </a:pPr>
            <a:endParaRPr lang="en-GB" dirty="0" smtClean="0"/>
          </a:p>
          <a:p>
            <a:r>
              <a:rPr lang="en-GB" dirty="0" smtClean="0"/>
              <a:t>The </a:t>
            </a:r>
            <a:r>
              <a:rPr lang="en-GB" b="1" dirty="0" smtClean="0"/>
              <a:t>“decentralizing” force of the reform </a:t>
            </a:r>
            <a:r>
              <a:rPr lang="en-GB" dirty="0" smtClean="0"/>
              <a:t>tempered by the </a:t>
            </a:r>
            <a:r>
              <a:rPr lang="en-GB" b="1" dirty="0" smtClean="0"/>
              <a:t>“centralizing” twist of the Court case-law:</a:t>
            </a:r>
          </a:p>
          <a:p>
            <a:r>
              <a:rPr lang="en-GB" dirty="0" smtClean="0"/>
              <a:t>The </a:t>
            </a:r>
            <a:r>
              <a:rPr lang="en-GB" dirty="0"/>
              <a:t>narrow interpretation of </a:t>
            </a:r>
            <a:r>
              <a:rPr lang="en-GB" b="1" dirty="0"/>
              <a:t>“residual” </a:t>
            </a:r>
            <a:r>
              <a:rPr lang="en-GB" dirty="0"/>
              <a:t>competences</a:t>
            </a:r>
          </a:p>
          <a:p>
            <a:r>
              <a:rPr lang="en-GB" dirty="0" smtClean="0"/>
              <a:t>The broad interpretation of</a:t>
            </a:r>
            <a:r>
              <a:rPr lang="en-GB" b="1" dirty="0" smtClean="0"/>
              <a:t> functional </a:t>
            </a:r>
            <a:r>
              <a:rPr lang="en-GB" dirty="0" smtClean="0"/>
              <a:t>competences</a:t>
            </a:r>
          </a:p>
          <a:p>
            <a:r>
              <a:rPr lang="en-GB" dirty="0" smtClean="0"/>
              <a:t>The </a:t>
            </a:r>
            <a:r>
              <a:rPr lang="en-GB" b="1" dirty="0" smtClean="0"/>
              <a:t>“prevalence” criteria </a:t>
            </a:r>
            <a:r>
              <a:rPr lang="en-GB" dirty="0" smtClean="0"/>
              <a:t>in policing the boundaries</a:t>
            </a:r>
          </a:p>
          <a:p>
            <a:r>
              <a:rPr lang="en-GB" dirty="0" smtClean="0"/>
              <a:t>The </a:t>
            </a:r>
            <a:r>
              <a:rPr lang="en-GB" b="1" dirty="0" smtClean="0"/>
              <a:t>“upward” </a:t>
            </a:r>
            <a:r>
              <a:rPr lang="en-GB" dirty="0" smtClean="0"/>
              <a:t>dimension of </a:t>
            </a:r>
            <a:r>
              <a:rPr lang="en-GB" b="1" dirty="0" smtClean="0"/>
              <a:t>subsidiarity</a:t>
            </a:r>
          </a:p>
          <a:p>
            <a:pPr marL="0" indent="0">
              <a:buNone/>
            </a:pPr>
            <a:r>
              <a:rPr lang="en-GB" dirty="0" smtClean="0"/>
              <a:t>	</a:t>
            </a:r>
            <a:endParaRPr lang="en-GB" b="1" dirty="0"/>
          </a:p>
        </p:txBody>
      </p:sp>
      <p:sp>
        <p:nvSpPr>
          <p:cNvPr id="3" name="Title 2"/>
          <p:cNvSpPr>
            <a:spLocks noGrp="1"/>
          </p:cNvSpPr>
          <p:nvPr>
            <p:ph type="title"/>
          </p:nvPr>
        </p:nvSpPr>
        <p:spPr/>
        <p:txBody>
          <a:bodyPr/>
          <a:lstStyle/>
          <a:p>
            <a:r>
              <a:rPr lang="en-GB" sz="4000" dirty="0" smtClean="0"/>
              <a:t>Italian Constitutional Court as a “federal” court?</a:t>
            </a:r>
            <a:endParaRPr lang="en-GB" sz="4000" dirty="0"/>
          </a:p>
        </p:txBody>
      </p:sp>
    </p:spTree>
    <p:extLst>
      <p:ext uri="{BB962C8B-B14F-4D97-AF65-F5344CB8AC3E}">
        <p14:creationId xmlns:p14="http://schemas.microsoft.com/office/powerpoint/2010/main" val="193927732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2248347"/>
            <a:ext cx="7745505" cy="4609653"/>
          </a:xfrm>
        </p:spPr>
        <p:txBody>
          <a:bodyPr>
            <a:normAutofit/>
          </a:bodyPr>
          <a:lstStyle/>
          <a:p>
            <a:r>
              <a:rPr lang="en-GB" b="1" u="sng" dirty="0" smtClean="0"/>
              <a:t>The Senate as a “Federal” Second Chamber?</a:t>
            </a:r>
          </a:p>
          <a:p>
            <a:pPr marL="0" indent="0">
              <a:buNone/>
            </a:pPr>
            <a:r>
              <a:rPr lang="en-GB" dirty="0"/>
              <a:t>	</a:t>
            </a:r>
            <a:r>
              <a:rPr lang="en-GB" dirty="0" smtClean="0"/>
              <a:t>a) The House of Deputies will represent “the 	Nation” while the Senate will represent 	</a:t>
            </a:r>
            <a:r>
              <a:rPr lang="en-GB" b="1" dirty="0" smtClean="0"/>
              <a:t>“territorial institutions”. </a:t>
            </a:r>
          </a:p>
          <a:p>
            <a:pPr marL="0" indent="0">
              <a:buNone/>
            </a:pPr>
            <a:r>
              <a:rPr lang="en-GB" dirty="0" smtClean="0"/>
              <a:t>	b) The Senate will no longer be directly elected.  	It will be composed by </a:t>
            </a:r>
            <a:r>
              <a:rPr lang="en-GB" b="1" dirty="0" smtClean="0"/>
              <a:t>delegates of Regional 	assemblies</a:t>
            </a:r>
            <a:r>
              <a:rPr lang="en-GB" dirty="0" smtClean="0"/>
              <a:t> and by one major per Region (both 	elected by the same Regional assemblies)</a:t>
            </a:r>
          </a:p>
          <a:p>
            <a:pPr marL="0" indent="0">
              <a:buNone/>
            </a:pPr>
            <a:r>
              <a:rPr lang="en-GB" dirty="0" smtClean="0"/>
              <a:t>	c) Erased the federal “equal” quota </a:t>
            </a:r>
            <a:r>
              <a:rPr lang="en-GB" smtClean="0"/>
              <a:t>(it was </a:t>
            </a:r>
            <a:r>
              <a:rPr lang="en-GB" dirty="0" smtClean="0"/>
              <a:t>in the 	first draft): no more two Senators per region 	but </a:t>
            </a:r>
            <a:r>
              <a:rPr lang="en-GB" b="1" dirty="0" smtClean="0"/>
              <a:t>proportional representation </a:t>
            </a:r>
            <a:endParaRPr lang="en-GB" dirty="0"/>
          </a:p>
        </p:txBody>
      </p:sp>
      <p:sp>
        <p:nvSpPr>
          <p:cNvPr id="3" name="Title 2"/>
          <p:cNvSpPr>
            <a:spLocks noGrp="1"/>
          </p:cNvSpPr>
          <p:nvPr>
            <p:ph type="title"/>
          </p:nvPr>
        </p:nvSpPr>
        <p:spPr/>
        <p:txBody>
          <a:bodyPr/>
          <a:lstStyle/>
          <a:p>
            <a:r>
              <a:rPr lang="en-GB" sz="4400" dirty="0" smtClean="0"/>
              <a:t>The Draft Constitutional Bill 2014-2016</a:t>
            </a:r>
            <a:endParaRPr lang="en-GB" sz="4400" dirty="0"/>
          </a:p>
        </p:txBody>
      </p:sp>
    </p:spTree>
    <p:extLst>
      <p:ext uri="{BB962C8B-B14F-4D97-AF65-F5344CB8AC3E}">
        <p14:creationId xmlns:p14="http://schemas.microsoft.com/office/powerpoint/2010/main" val="114263907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b="1" u="sng" dirty="0" smtClean="0"/>
              <a:t>A new division of legislative competences:</a:t>
            </a:r>
          </a:p>
          <a:p>
            <a:pPr marL="0" indent="0">
              <a:buNone/>
            </a:pPr>
            <a:endParaRPr lang="en-GB" b="1" u="sng" dirty="0" smtClean="0"/>
          </a:p>
          <a:p>
            <a:r>
              <a:rPr lang="en-GB" dirty="0" smtClean="0"/>
              <a:t>Abolishment of the “shared competences” category from the competence catalogue, which will espouse a </a:t>
            </a:r>
            <a:r>
              <a:rPr lang="en-GB" b="1" dirty="0" smtClean="0"/>
              <a:t>“double enumeration model” </a:t>
            </a:r>
            <a:r>
              <a:rPr lang="en-GB" dirty="0" smtClean="0"/>
              <a:t>(exclusive competences of the State, on the one hand, and competences of the Regions, on the other)</a:t>
            </a:r>
          </a:p>
          <a:p>
            <a:r>
              <a:rPr lang="en-GB" dirty="0" smtClean="0"/>
              <a:t>The </a:t>
            </a:r>
            <a:r>
              <a:rPr lang="en-GB" b="1" dirty="0" smtClean="0"/>
              <a:t>“national interest” back in</a:t>
            </a:r>
            <a:r>
              <a:rPr lang="en-GB" dirty="0" smtClean="0"/>
              <a:t>…</a:t>
            </a:r>
            <a:r>
              <a:rPr lang="en-GB" u="sng" dirty="0" smtClean="0"/>
              <a:t>but</a:t>
            </a:r>
            <a:r>
              <a:rPr lang="en-GB" dirty="0" smtClean="0"/>
              <a:t> with the </a:t>
            </a:r>
            <a:r>
              <a:rPr lang="en-GB" b="1" dirty="0" smtClean="0"/>
              <a:t>“political safeguard of federalism”</a:t>
            </a:r>
            <a:endParaRPr lang="en-GB" b="1" dirty="0"/>
          </a:p>
        </p:txBody>
      </p:sp>
      <p:sp>
        <p:nvSpPr>
          <p:cNvPr id="3" name="Title 2"/>
          <p:cNvSpPr>
            <a:spLocks noGrp="1"/>
          </p:cNvSpPr>
          <p:nvPr>
            <p:ph type="title"/>
          </p:nvPr>
        </p:nvSpPr>
        <p:spPr/>
        <p:txBody>
          <a:bodyPr/>
          <a:lstStyle/>
          <a:p>
            <a:r>
              <a:rPr lang="en-GB" sz="4400" dirty="0"/>
              <a:t>The Draft Constitutional Bill 2014-2016</a:t>
            </a:r>
          </a:p>
        </p:txBody>
      </p:sp>
    </p:spTree>
    <p:extLst>
      <p:ext uri="{BB962C8B-B14F-4D97-AF65-F5344CB8AC3E}">
        <p14:creationId xmlns:p14="http://schemas.microsoft.com/office/powerpoint/2010/main" val="153616205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Paper.thmx</Template>
  <TotalTime>57</TotalTime>
  <Words>8987</Words>
  <Application>Microsoft Macintosh PowerPoint</Application>
  <PresentationFormat>On-screen Show (4:3)</PresentationFormat>
  <Paragraphs>437</Paragraphs>
  <Slides>96</Slides>
  <Notes>21</Notes>
  <HiddenSlides>0</HiddenSlides>
  <MMClips>0</MMClips>
  <ScaleCrop>false</ScaleCrop>
  <HeadingPairs>
    <vt:vector size="4" baseType="variant">
      <vt:variant>
        <vt:lpstr>Theme</vt:lpstr>
      </vt:variant>
      <vt:variant>
        <vt:i4>1</vt:i4>
      </vt:variant>
      <vt:variant>
        <vt:lpstr>Slide Titles</vt:lpstr>
      </vt:variant>
      <vt:variant>
        <vt:i4>96</vt:i4>
      </vt:variant>
    </vt:vector>
  </HeadingPairs>
  <TitlesOfParts>
    <vt:vector size="97" baseType="lpstr">
      <vt:lpstr>Hardcover</vt:lpstr>
      <vt:lpstr>Comparative Federalism and … the European Union </vt:lpstr>
      <vt:lpstr>PowerPoint Presentation</vt:lpstr>
      <vt:lpstr>Introduction</vt:lpstr>
      <vt:lpstr>The „Classic“ Tradition (1)</vt:lpstr>
      <vt:lpstr>The „Classic“ Tradition (2)</vt:lpstr>
      <vt:lpstr>The „Classic“ Tradition (3)</vt:lpstr>
      <vt:lpstr>The United States… then:</vt:lpstr>
      <vt:lpstr>Declaration of Independence</vt:lpstr>
      <vt:lpstr>PowerPoint Presentation</vt:lpstr>
      <vt:lpstr>„American“ Federalism (1)</vt:lpstr>
      <vt:lpstr>Articles of Confederation</vt:lpstr>
      <vt:lpstr>1787 US Constitution</vt:lpstr>
      <vt:lpstr>The „American Tradition“ (2)</vt:lpstr>
      <vt:lpstr>Federalist No.39 (1)</vt:lpstr>
      <vt:lpstr>Federalist No.39 (2)</vt:lpstr>
      <vt:lpstr>Example: Congress</vt:lpstr>
      <vt:lpstr>Example: Electing the US President</vt:lpstr>
      <vt:lpstr>Federal Judiciary</vt:lpstr>
      <vt:lpstr>Federalist No.39 (3)</vt:lpstr>
      <vt:lpstr>The „American Tradition“ (4)</vt:lpstr>
      <vt:lpstr>Divided Sovereignty &amp; Constitutional Conflicts</vt:lpstr>
      <vt:lpstr>Constitutional Conflicts before Civil War (1)</vt:lpstr>
      <vt:lpstr>Alien &amp; Sedition Act (2)</vt:lpstr>
      <vt:lpstr>Constitutional Conflicts before the Civil War (2)</vt:lpstr>
      <vt:lpstr>South Carolina “Exposition”</vt:lpstr>
      <vt:lpstr>The “National” Reaction to South Carolina</vt:lpstr>
      <vt:lpstr>The Civil War and its Aftermath</vt:lpstr>
      <vt:lpstr>b. Dual and Cooperative Federalism</vt:lpstr>
      <vt:lpstr>Dual Federalism: Overview</vt:lpstr>
      <vt:lpstr>Example: Commerce Clause</vt:lpstr>
      <vt:lpstr>Dual Federalism (3)</vt:lpstr>
      <vt:lpstr>Dual Federalism (4)</vt:lpstr>
      <vt:lpstr>Cooperative Federalism  The New Nationalism (1)</vt:lpstr>
      <vt:lpstr>Cooperative Federalism  The New Nationalism (2)</vt:lpstr>
      <vt:lpstr>Cooperative Federalism  The New Nationalism (3)</vt:lpstr>
      <vt:lpstr>Cooperative Federalism  The New Nationalism (4)</vt:lpstr>
      <vt:lpstr>Garcia – continued</vt:lpstr>
      <vt:lpstr>Cooperative Federalism  The New Nationalism (5)</vt:lpstr>
      <vt:lpstr>Excursus:  Administrative &amp; Judicial  Powers </vt:lpstr>
      <vt:lpstr>PowerPoint Presentation</vt:lpstr>
      <vt:lpstr>US: No-Commandeering I</vt:lpstr>
      <vt:lpstr>US: No-Commandeering II</vt:lpstr>
      <vt:lpstr>Exception: Foreign Affairs (1)</vt:lpstr>
      <vt:lpstr>PowerPoint Presentation</vt:lpstr>
      <vt:lpstr>Today: Part II </vt:lpstr>
      <vt:lpstr>Introduction</vt:lpstr>
      <vt:lpstr>Part I. German Federalism: History (1)</vt:lpstr>
      <vt:lpstr>German Federalism: History (2)</vt:lpstr>
      <vt:lpstr>Federal Republic of Germany (1949/90)</vt:lpstr>
      <vt:lpstr>A 19th Century German Invention: The Federal „State“</vt:lpstr>
      <vt:lpstr>Confederation v Federation</vt:lpstr>
      <vt:lpstr>Member „States“ within a Union</vt:lpstr>
      <vt:lpstr>Institutional Dimensions:  The “Federal Chamber” (1)</vt:lpstr>
      <vt:lpstr>Federal Chamber (2)</vt:lpstr>
      <vt:lpstr>Federal Division of Powers (1)</vt:lpstr>
      <vt:lpstr>Federal Division of Powers (3)</vt:lpstr>
      <vt:lpstr>Legislative Powers (2)</vt:lpstr>
      <vt:lpstr>Exclusive Competences (1)</vt:lpstr>
      <vt:lpstr>Concurrent Competences (1)</vt:lpstr>
      <vt:lpstr>Concurrent Competences (2)</vt:lpstr>
      <vt:lpstr>Concurrent Competences (3)</vt:lpstr>
      <vt:lpstr>Concurrent Competences (4)</vt:lpstr>
      <vt:lpstr>Part II. Executive Powers (1)</vt:lpstr>
      <vt:lpstr>Executive Power: Federal Models</vt:lpstr>
      <vt:lpstr>Executive Powers (2)</vt:lpstr>
      <vt:lpstr>Executive Powers (3)</vt:lpstr>
      <vt:lpstr>Judicial Powers </vt:lpstr>
      <vt:lpstr>Foreign Affairs Powers</vt:lpstr>
      <vt:lpstr>Foreign Affairs Powers (2)</vt:lpstr>
      <vt:lpstr>Part III. British “Federalism”</vt:lpstr>
      <vt:lpstr>Creating “Great Britain” (1)</vt:lpstr>
      <vt:lpstr>Creating “Great Britain” (2)</vt:lpstr>
      <vt:lpstr>Creating the United Kingdom (1)</vt:lpstr>
      <vt:lpstr>Creating the United Kingdom (2)</vt:lpstr>
      <vt:lpstr>PowerPoint Presentation</vt:lpstr>
      <vt:lpstr>Devolution within the United Kingdom</vt:lpstr>
      <vt:lpstr>Devolution: Scotland’s Parliament </vt:lpstr>
      <vt:lpstr>Scotland Act 1998 (1)</vt:lpstr>
      <vt:lpstr>Scotland Act 1998 (2)</vt:lpstr>
      <vt:lpstr>Scotland Act 1998 (3)</vt:lpstr>
      <vt:lpstr>Asymmetric Devolution Arrangements? </vt:lpstr>
      <vt:lpstr>The Devolved Parliaments: </vt:lpstr>
      <vt:lpstr>The Devolved Parliaments: </vt:lpstr>
      <vt:lpstr>The “English” and “West Lothian” questions</vt:lpstr>
      <vt:lpstr>The “English” and “West Lothian” questions (2)</vt:lpstr>
      <vt:lpstr>The “English” and “West Lothian” questions (3)</vt:lpstr>
      <vt:lpstr>Part IV: Italian Regionalism</vt:lpstr>
      <vt:lpstr>Part IV: Italian Regionalism</vt:lpstr>
      <vt:lpstr>Regions in the 1948 Constitution</vt:lpstr>
      <vt:lpstr>Regions in the 1948 Constitution</vt:lpstr>
      <vt:lpstr>Regions in the 1948 Constitution</vt:lpstr>
      <vt:lpstr>The 2001 Constitutional Amendment</vt:lpstr>
      <vt:lpstr>The 2001 Constitutional Amendment</vt:lpstr>
      <vt:lpstr>Italian Constitutional Court as a “federal” court?</vt:lpstr>
      <vt:lpstr>The Draft Constitutional Bill 2014-2016</vt:lpstr>
      <vt:lpstr>The Draft Constitutional Bill 2014-2016</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American Federalism</dc:title>
  <dc:creator>Robert Schuetze</dc:creator>
  <cp:lastModifiedBy>Robert Schuetze</cp:lastModifiedBy>
  <cp:revision>101</cp:revision>
  <dcterms:created xsi:type="dcterms:W3CDTF">2009-08-21T09:33:59Z</dcterms:created>
  <dcterms:modified xsi:type="dcterms:W3CDTF">2017-09-20T11:08:15Z</dcterms:modified>
</cp:coreProperties>
</file>