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01"/>
  </p:notesMasterIdLst>
  <p:handoutMasterIdLst>
    <p:handoutMasterId r:id="rId102"/>
  </p:handoutMasterIdLst>
  <p:sldIdLst>
    <p:sldId id="434" r:id="rId2"/>
    <p:sldId id="346" r:id="rId3"/>
    <p:sldId id="347" r:id="rId4"/>
    <p:sldId id="330" r:id="rId5"/>
    <p:sldId id="331" r:id="rId6"/>
    <p:sldId id="333" r:id="rId7"/>
    <p:sldId id="334" r:id="rId8"/>
    <p:sldId id="335" r:id="rId9"/>
    <p:sldId id="336" r:id="rId10"/>
    <p:sldId id="337" r:id="rId11"/>
    <p:sldId id="345" r:id="rId12"/>
    <p:sldId id="338" r:id="rId13"/>
    <p:sldId id="339" r:id="rId14"/>
    <p:sldId id="340" r:id="rId15"/>
    <p:sldId id="341" r:id="rId16"/>
    <p:sldId id="342" r:id="rId17"/>
    <p:sldId id="343" r:id="rId18"/>
    <p:sldId id="344" r:id="rId19"/>
    <p:sldId id="348" r:id="rId20"/>
    <p:sldId id="349" r:id="rId21"/>
    <p:sldId id="351" r:id="rId22"/>
    <p:sldId id="350" r:id="rId23"/>
    <p:sldId id="353" r:id="rId24"/>
    <p:sldId id="355" r:id="rId25"/>
    <p:sldId id="356" r:id="rId26"/>
    <p:sldId id="357" r:id="rId27"/>
    <p:sldId id="380" r:id="rId28"/>
    <p:sldId id="382" r:id="rId29"/>
    <p:sldId id="383" r:id="rId30"/>
    <p:sldId id="384" r:id="rId31"/>
    <p:sldId id="381" r:id="rId32"/>
    <p:sldId id="385" r:id="rId33"/>
    <p:sldId id="358" r:id="rId34"/>
    <p:sldId id="369" r:id="rId35"/>
    <p:sldId id="359" r:id="rId36"/>
    <p:sldId id="360" r:id="rId37"/>
    <p:sldId id="361" r:id="rId38"/>
    <p:sldId id="370" r:id="rId39"/>
    <p:sldId id="362" r:id="rId40"/>
    <p:sldId id="363" r:id="rId41"/>
    <p:sldId id="364" r:id="rId42"/>
    <p:sldId id="365" r:id="rId43"/>
    <p:sldId id="366" r:id="rId44"/>
    <p:sldId id="368" r:id="rId45"/>
    <p:sldId id="371" r:id="rId46"/>
    <p:sldId id="372" r:id="rId47"/>
    <p:sldId id="373" r:id="rId48"/>
    <p:sldId id="374" r:id="rId49"/>
    <p:sldId id="375" r:id="rId50"/>
    <p:sldId id="376" r:id="rId51"/>
    <p:sldId id="377" r:id="rId52"/>
    <p:sldId id="379"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400" r:id="rId68"/>
    <p:sldId id="401" r:id="rId69"/>
    <p:sldId id="402" r:id="rId70"/>
    <p:sldId id="403" r:id="rId71"/>
    <p:sldId id="404" r:id="rId72"/>
    <p:sldId id="405" r:id="rId73"/>
    <p:sldId id="406" r:id="rId74"/>
    <p:sldId id="407" r:id="rId75"/>
    <p:sldId id="408" r:id="rId76"/>
    <p:sldId id="409" r:id="rId77"/>
    <p:sldId id="410" r:id="rId78"/>
    <p:sldId id="411" r:id="rId79"/>
    <p:sldId id="412" r:id="rId80"/>
    <p:sldId id="413" r:id="rId81"/>
    <p:sldId id="414" r:id="rId82"/>
    <p:sldId id="415" r:id="rId83"/>
    <p:sldId id="416" r:id="rId84"/>
    <p:sldId id="417" r:id="rId85"/>
    <p:sldId id="418" r:id="rId86"/>
    <p:sldId id="419" r:id="rId87"/>
    <p:sldId id="420" r:id="rId88"/>
    <p:sldId id="421" r:id="rId89"/>
    <p:sldId id="422" r:id="rId90"/>
    <p:sldId id="423" r:id="rId91"/>
    <p:sldId id="424" r:id="rId92"/>
    <p:sldId id="425" r:id="rId93"/>
    <p:sldId id="426" r:id="rId94"/>
    <p:sldId id="427" r:id="rId95"/>
    <p:sldId id="428" r:id="rId96"/>
    <p:sldId id="429" r:id="rId97"/>
    <p:sldId id="430" r:id="rId98"/>
    <p:sldId id="431" r:id="rId99"/>
    <p:sldId id="432" r:id="rId10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p:cViewPr>
        <p:scale>
          <a:sx n="80" d="100"/>
          <a:sy n="80" d="100"/>
        </p:scale>
        <p:origin x="2024"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handoutMaster" Target="handoutMasters/handoutMaster1.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504AD90-ACFF-4B26-848F-12480E93C661}" type="datetimeFigureOut">
              <a:rPr lang="en-GB" smtClean="0"/>
              <a:t>28/03/2017</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9AC4B6C-C3C6-4D9E-B6F6-3C45212B0462}" type="slidenum">
              <a:rPr lang="en-GB" smtClean="0"/>
              <a:t>‹#›</a:t>
            </a:fld>
            <a:endParaRPr lang="en-GB"/>
          </a:p>
        </p:txBody>
      </p:sp>
    </p:spTree>
    <p:extLst>
      <p:ext uri="{BB962C8B-B14F-4D97-AF65-F5344CB8AC3E}">
        <p14:creationId xmlns:p14="http://schemas.microsoft.com/office/powerpoint/2010/main" val="2765521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C8B7506-80E9-4241-9802-EC4919CBEB82}" type="datetimeFigureOut">
              <a:rPr lang="en-GB" smtClean="0"/>
              <a:t>28/03/2017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DAF1F70-764D-4DA6-86D8-43711A502D05}" type="slidenum">
              <a:rPr lang="en-GB" smtClean="0"/>
              <a:t>‹#›</a:t>
            </a:fld>
            <a:endParaRPr lang="en-GB"/>
          </a:p>
        </p:txBody>
      </p:sp>
    </p:spTree>
    <p:extLst>
      <p:ext uri="{BB962C8B-B14F-4D97-AF65-F5344CB8AC3E}">
        <p14:creationId xmlns:p14="http://schemas.microsoft.com/office/powerpoint/2010/main" val="294209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DE">
              <a:latin typeface="Times" charset="0"/>
              <a:ea typeface="MS PGothic"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420CE3C-3C34-3A4E-914A-020F3E6C3902}" type="slidenum">
              <a:rPr lang="en-GB" sz="1200"/>
              <a:pPr/>
              <a:t>3</a:t>
            </a:fld>
            <a:endParaRPr lang="en-GB" sz="1200"/>
          </a:p>
        </p:txBody>
      </p:sp>
    </p:spTree>
    <p:extLst>
      <p:ext uri="{BB962C8B-B14F-4D97-AF65-F5344CB8AC3E}">
        <p14:creationId xmlns:p14="http://schemas.microsoft.com/office/powerpoint/2010/main" val="69889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E7AF133-4308-114E-B646-3F66E3AEB2A6}" type="slidenum">
              <a:rPr lang="en-GB" sz="1200"/>
              <a:pPr/>
              <a:t>67</a:t>
            </a:fld>
            <a:endParaRPr lang="en-GB" sz="1200"/>
          </a:p>
        </p:txBody>
      </p:sp>
    </p:spTree>
    <p:extLst>
      <p:ext uri="{BB962C8B-B14F-4D97-AF65-F5344CB8AC3E}">
        <p14:creationId xmlns:p14="http://schemas.microsoft.com/office/powerpoint/2010/main" val="161307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355F0A1-DDF3-764F-8AB8-9FB5AE286E12}" type="slidenum">
              <a:rPr lang="en-GB" sz="1200"/>
              <a:pPr/>
              <a:t>69</a:t>
            </a:fld>
            <a:endParaRPr lang="en-GB" sz="1200"/>
          </a:p>
        </p:txBody>
      </p:sp>
    </p:spTree>
    <p:extLst>
      <p:ext uri="{BB962C8B-B14F-4D97-AF65-F5344CB8AC3E}">
        <p14:creationId xmlns:p14="http://schemas.microsoft.com/office/powerpoint/2010/main" val="113072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697FCD2-5304-3346-8F42-4EF38DECBF06}" type="slidenum">
              <a:rPr lang="en-GB" sz="1200"/>
              <a:pPr/>
              <a:t>78</a:t>
            </a:fld>
            <a:endParaRPr lang="en-GB" sz="1200"/>
          </a:p>
        </p:txBody>
      </p:sp>
    </p:spTree>
    <p:extLst>
      <p:ext uri="{BB962C8B-B14F-4D97-AF65-F5344CB8AC3E}">
        <p14:creationId xmlns:p14="http://schemas.microsoft.com/office/powerpoint/2010/main" val="90341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80B5CE5A-74C2-2849-AE27-19930FDF7337}" type="slidenum">
              <a:rPr lang="en-GB" sz="1200"/>
              <a:pPr/>
              <a:t>79</a:t>
            </a:fld>
            <a:endParaRPr lang="en-GB" sz="1200"/>
          </a:p>
        </p:txBody>
      </p:sp>
    </p:spTree>
    <p:extLst>
      <p:ext uri="{BB962C8B-B14F-4D97-AF65-F5344CB8AC3E}">
        <p14:creationId xmlns:p14="http://schemas.microsoft.com/office/powerpoint/2010/main" val="92527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F2CD99F-F719-3144-9786-6B9567FAB021}" type="slidenum">
              <a:rPr lang="en-GB" sz="1200"/>
              <a:pPr/>
              <a:t>80</a:t>
            </a:fld>
            <a:endParaRPr lang="en-GB" sz="1200"/>
          </a:p>
        </p:txBody>
      </p:sp>
    </p:spTree>
    <p:extLst>
      <p:ext uri="{BB962C8B-B14F-4D97-AF65-F5344CB8AC3E}">
        <p14:creationId xmlns:p14="http://schemas.microsoft.com/office/powerpoint/2010/main" val="118467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endParaRPr lang="en-US">
              <a:latin typeface="Times" charset="0"/>
              <a:ea typeface="MS PGothic"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EB6EF9A-A18D-C049-872F-ED331C0499A4}" type="slidenum">
              <a:rPr lang="en-GB" sz="1200"/>
              <a:pPr/>
              <a:t>81</a:t>
            </a:fld>
            <a:endParaRPr lang="en-GB" sz="1200"/>
          </a:p>
        </p:txBody>
      </p:sp>
    </p:spTree>
    <p:extLst>
      <p:ext uri="{BB962C8B-B14F-4D97-AF65-F5344CB8AC3E}">
        <p14:creationId xmlns:p14="http://schemas.microsoft.com/office/powerpoint/2010/main" val="155699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AEC31C2F-BF25-A34E-B465-306A4A569F09}" type="slidenum">
              <a:rPr lang="en-GB" sz="1200"/>
              <a:pPr/>
              <a:t>82</a:t>
            </a:fld>
            <a:endParaRPr lang="en-GB" sz="1200"/>
          </a:p>
        </p:txBody>
      </p:sp>
    </p:spTree>
    <p:extLst>
      <p:ext uri="{BB962C8B-B14F-4D97-AF65-F5344CB8AC3E}">
        <p14:creationId xmlns:p14="http://schemas.microsoft.com/office/powerpoint/2010/main" val="1311129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7716D9A-A706-3642-B151-9F0E59F22DBC}" type="slidenum">
              <a:rPr lang="en-GB" sz="1200"/>
              <a:pPr/>
              <a:t>84</a:t>
            </a:fld>
            <a:endParaRPr lang="en-GB" sz="1200"/>
          </a:p>
        </p:txBody>
      </p:sp>
    </p:spTree>
    <p:extLst>
      <p:ext uri="{BB962C8B-B14F-4D97-AF65-F5344CB8AC3E}">
        <p14:creationId xmlns:p14="http://schemas.microsoft.com/office/powerpoint/2010/main" val="82227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i="1">
              <a:latin typeface="Times" charset="0"/>
              <a:ea typeface="MS PGothic"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B819DE53-7255-6A48-AA91-616440A5862A}" type="slidenum">
              <a:rPr lang="en-GB" sz="1200"/>
              <a:pPr/>
              <a:t>85</a:t>
            </a:fld>
            <a:endParaRPr lang="en-GB" sz="1200"/>
          </a:p>
        </p:txBody>
      </p:sp>
    </p:spTree>
    <p:extLst>
      <p:ext uri="{BB962C8B-B14F-4D97-AF65-F5344CB8AC3E}">
        <p14:creationId xmlns:p14="http://schemas.microsoft.com/office/powerpoint/2010/main" val="45000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a:p>
            <a:endParaRPr lang="en-US">
              <a:latin typeface="Times" charset="0"/>
              <a:ea typeface="MS PGothic" charset="0"/>
            </a:endParaRPr>
          </a:p>
          <a:p>
            <a:endParaRPr lang="en-US">
              <a:latin typeface="Times" charset="0"/>
              <a:ea typeface="MS PGothic"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9C58CB89-EAF0-B242-BA44-ADA12145AC72}" type="slidenum">
              <a:rPr lang="en-GB" sz="1200"/>
              <a:pPr/>
              <a:t>86</a:t>
            </a:fld>
            <a:endParaRPr lang="en-GB" sz="1200"/>
          </a:p>
        </p:txBody>
      </p:sp>
    </p:spTree>
    <p:extLst>
      <p:ext uri="{BB962C8B-B14F-4D97-AF65-F5344CB8AC3E}">
        <p14:creationId xmlns:p14="http://schemas.microsoft.com/office/powerpoint/2010/main" val="200656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b="1">
              <a:latin typeface="Times" charset="0"/>
              <a:ea typeface="MS PGothic"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F34FD002-57CB-0448-A47C-C1DBCCA7E40F}" type="slidenum">
              <a:rPr lang="en-GB" sz="1200"/>
              <a:pPr/>
              <a:t>23</a:t>
            </a:fld>
            <a:endParaRPr lang="en-GB" sz="1200"/>
          </a:p>
        </p:txBody>
      </p:sp>
    </p:spTree>
    <p:extLst>
      <p:ext uri="{BB962C8B-B14F-4D97-AF65-F5344CB8AC3E}">
        <p14:creationId xmlns:p14="http://schemas.microsoft.com/office/powerpoint/2010/main" val="89856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E7BC7338-D549-BB4B-A3DA-5B325102C351}" type="slidenum">
              <a:rPr lang="en-GB" sz="1200"/>
              <a:pPr/>
              <a:t>87</a:t>
            </a:fld>
            <a:endParaRPr lang="en-GB" sz="1200"/>
          </a:p>
        </p:txBody>
      </p:sp>
    </p:spTree>
    <p:extLst>
      <p:ext uri="{BB962C8B-B14F-4D97-AF65-F5344CB8AC3E}">
        <p14:creationId xmlns:p14="http://schemas.microsoft.com/office/powerpoint/2010/main" val="31736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pt-PT" sz="1100">
              <a:latin typeface="Times" charset="0"/>
              <a:ea typeface="MS PGothic"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7379A929-C399-E342-8204-FC8801DFC526}" type="slidenum">
              <a:rPr lang="en-GB" sz="1200"/>
              <a:pPr/>
              <a:t>33</a:t>
            </a:fld>
            <a:endParaRPr lang="en-GB" sz="1200"/>
          </a:p>
        </p:txBody>
      </p:sp>
    </p:spTree>
    <p:extLst>
      <p:ext uri="{BB962C8B-B14F-4D97-AF65-F5344CB8AC3E}">
        <p14:creationId xmlns:p14="http://schemas.microsoft.com/office/powerpoint/2010/main" val="143423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2248B5B0-2A6A-4144-8D14-4314789A7014}" type="slidenum">
              <a:rPr lang="en-GB" sz="1200"/>
              <a:pPr/>
              <a:t>36</a:t>
            </a:fld>
            <a:endParaRPr lang="en-GB" sz="1200"/>
          </a:p>
        </p:txBody>
      </p:sp>
    </p:spTree>
    <p:extLst>
      <p:ext uri="{BB962C8B-B14F-4D97-AF65-F5344CB8AC3E}">
        <p14:creationId xmlns:p14="http://schemas.microsoft.com/office/powerpoint/2010/main" val="184461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336549F6-C577-654C-83E6-CEA4D828B949}" type="slidenum">
              <a:rPr lang="en-GB" sz="1200"/>
              <a:pPr/>
              <a:t>37</a:t>
            </a:fld>
            <a:endParaRPr lang="en-GB" sz="1200"/>
          </a:p>
        </p:txBody>
      </p:sp>
    </p:spTree>
    <p:extLst>
      <p:ext uri="{BB962C8B-B14F-4D97-AF65-F5344CB8AC3E}">
        <p14:creationId xmlns:p14="http://schemas.microsoft.com/office/powerpoint/2010/main" val="145214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7FC6E5F-DF65-B549-963F-15167C39679E}" type="slidenum">
              <a:rPr lang="en-GB" sz="1200"/>
              <a:pPr/>
              <a:t>39</a:t>
            </a:fld>
            <a:endParaRPr lang="en-GB" sz="1200"/>
          </a:p>
        </p:txBody>
      </p:sp>
    </p:spTree>
    <p:extLst>
      <p:ext uri="{BB962C8B-B14F-4D97-AF65-F5344CB8AC3E}">
        <p14:creationId xmlns:p14="http://schemas.microsoft.com/office/powerpoint/2010/main" val="1513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13549FF8-BD73-CE48-8E94-3A85C2F39421}" type="slidenum">
              <a:rPr lang="en-GB" sz="1200"/>
              <a:pPr/>
              <a:t>63</a:t>
            </a:fld>
            <a:endParaRPr lang="en-GB" sz="1200"/>
          </a:p>
        </p:txBody>
      </p:sp>
    </p:spTree>
    <p:extLst>
      <p:ext uri="{BB962C8B-B14F-4D97-AF65-F5344CB8AC3E}">
        <p14:creationId xmlns:p14="http://schemas.microsoft.com/office/powerpoint/2010/main" val="114954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454B47E-EA03-0340-AA1E-599C0999247C}" type="slidenum">
              <a:rPr lang="en-GB" sz="1200"/>
              <a:pPr/>
              <a:t>64</a:t>
            </a:fld>
            <a:endParaRPr lang="en-GB" sz="1200"/>
          </a:p>
        </p:txBody>
      </p:sp>
    </p:spTree>
    <p:extLst>
      <p:ext uri="{BB962C8B-B14F-4D97-AF65-F5344CB8AC3E}">
        <p14:creationId xmlns:p14="http://schemas.microsoft.com/office/powerpoint/2010/main" val="95824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charset="0"/>
              <a:ea typeface="MS PGothic"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6C28C95A-33A0-D14E-A935-2B4B733B4C46}" type="slidenum">
              <a:rPr lang="en-GB" sz="1200"/>
              <a:pPr/>
              <a:t>66</a:t>
            </a:fld>
            <a:endParaRPr lang="en-GB" sz="1200"/>
          </a:p>
        </p:txBody>
      </p:sp>
    </p:spTree>
    <p:extLst>
      <p:ext uri="{BB962C8B-B14F-4D97-AF65-F5344CB8AC3E}">
        <p14:creationId xmlns:p14="http://schemas.microsoft.com/office/powerpoint/2010/main" val="129749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3/28/17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D57B0AA-AC8E-4463-ADAC-E87D09B82E4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de-DE"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de-DE"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de-DE"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de-DE"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de-DE"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de-DE"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de-DE"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de-DE"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3/28/17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Day </a:t>
            </a:r>
            <a:r>
              <a:rPr lang="en-US" b="1" dirty="0" smtClean="0"/>
              <a:t>2: </a:t>
            </a:r>
            <a:r>
              <a:rPr lang="en-US" b="1" dirty="0"/>
              <a:t>Lectures </a:t>
            </a:r>
            <a:r>
              <a:rPr lang="en-US" b="1" dirty="0" smtClean="0"/>
              <a:t>3-</a:t>
            </a:r>
            <a:r>
              <a:rPr lang="en-US" b="1" dirty="0"/>
              <a:t>4</a:t>
            </a:r>
            <a:endParaRPr lang="en-US" b="1" dirty="0" smtClean="0"/>
          </a:p>
          <a:p>
            <a:pPr marL="0" indent="0">
              <a:buNone/>
            </a:pPr>
            <a:endParaRPr lang="en-US" dirty="0" smtClean="0"/>
          </a:p>
          <a:p>
            <a:pPr marL="0" indent="0">
              <a:spcAft>
                <a:spcPts val="600"/>
              </a:spcAft>
              <a:buNone/>
            </a:pPr>
            <a:r>
              <a:rPr lang="en-GB" i="1" dirty="0" smtClean="0"/>
              <a:t>Introduction</a:t>
            </a:r>
          </a:p>
          <a:p>
            <a:pPr marL="0" indent="0">
              <a:buNone/>
            </a:pPr>
            <a:r>
              <a:rPr lang="en-US" i="1" dirty="0" smtClean="0"/>
              <a:t>EU </a:t>
            </a:r>
            <a:r>
              <a:rPr lang="en-US" i="1" dirty="0"/>
              <a:t>Federalism I: Foundations</a:t>
            </a:r>
          </a:p>
          <a:p>
            <a:pPr marL="0" indent="0">
              <a:buNone/>
            </a:pPr>
            <a:r>
              <a:rPr lang="en-US" i="1" dirty="0" smtClean="0"/>
              <a:t>EU </a:t>
            </a:r>
            <a:r>
              <a:rPr lang="en-US" i="1" dirty="0"/>
              <a:t>Federalism II: Dual or Cooperative?</a:t>
            </a:r>
          </a:p>
          <a:p>
            <a:pPr marL="0" indent="0">
              <a:buNone/>
            </a:pP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44902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1042988" y="982663"/>
            <a:ext cx="7094537" cy="4516437"/>
          </a:xfrm>
        </p:spPr>
        <p:txBody>
          <a:bodyPr/>
          <a:lstStyle/>
          <a:p>
            <a:pPr marL="69850" indent="0">
              <a:buFont typeface="Wingdings 2" charset="0"/>
              <a:buNone/>
            </a:pPr>
            <a:r>
              <a:rPr lang="en-GB" sz="2200" b="1" i="1">
                <a:latin typeface="Garamond" charset="0"/>
                <a:ea typeface="MS PGothic" charset="0"/>
              </a:rPr>
              <a:t>Federal Constitutionalism: “We, the Peoples”?</a:t>
            </a:r>
          </a:p>
          <a:p>
            <a:pPr marL="69850" indent="0">
              <a:buFont typeface="Wingdings 2" charset="0"/>
              <a:buNone/>
            </a:pPr>
            <a:endParaRPr lang="en-GB" sz="2000">
              <a:latin typeface="Garamond" charset="0"/>
              <a:ea typeface="MS PGothic" charset="0"/>
            </a:endParaRPr>
          </a:p>
          <a:p>
            <a:pPr marL="69850" indent="0">
              <a:spcAft>
                <a:spcPts val="1200"/>
              </a:spcAft>
              <a:buFont typeface="Wingdings 2" charset="0"/>
              <a:buNone/>
            </a:pPr>
            <a:r>
              <a:rPr lang="en-GB" sz="2000" b="1">
                <a:latin typeface="Garamond" charset="0"/>
                <a:ea typeface="MS PGothic" charset="0"/>
              </a:rPr>
              <a:t>Carl Schmitt</a:t>
            </a:r>
            <a:r>
              <a:rPr lang="en-GB" sz="2000">
                <a:latin typeface="Garamond" charset="0"/>
                <a:ea typeface="MS PGothic" charset="0"/>
              </a:rPr>
              <a:t>:</a:t>
            </a:r>
          </a:p>
          <a:p>
            <a:pPr marL="69850" indent="0">
              <a:buFont typeface="Wingdings 2" charset="0"/>
              <a:buNone/>
            </a:pPr>
            <a:r>
              <a:rPr lang="en-GB" sz="2000">
                <a:latin typeface="Garamond" charset="0"/>
                <a:ea typeface="MS PGothic" charset="0"/>
              </a:rPr>
              <a:t>The normative foundation of every union of States is a ‘federal treaty’. This ‘federal treaty’</a:t>
            </a:r>
            <a:r>
              <a:rPr lang="en-GB" altLang="ja-JP" sz="2000" b="1">
                <a:latin typeface="Garamond" charset="0"/>
                <a:ea typeface="MS PGothic" charset="0"/>
              </a:rPr>
              <a:t> </a:t>
            </a:r>
            <a:r>
              <a:rPr lang="en-GB" altLang="ja-JP" sz="2000">
                <a:latin typeface="Garamond" charset="0"/>
                <a:ea typeface="MS PGothic" charset="0"/>
              </a:rPr>
              <a:t>is</a:t>
            </a:r>
            <a:r>
              <a:rPr lang="en-GB" altLang="ja-JP" sz="2000" b="1">
                <a:latin typeface="Garamond" charset="0"/>
                <a:ea typeface="MS PGothic" charset="0"/>
              </a:rPr>
              <a:t> </a:t>
            </a:r>
            <a:r>
              <a:rPr lang="en-GB" altLang="ja-JP" sz="2000">
                <a:latin typeface="Garamond" charset="0"/>
                <a:ea typeface="MS PGothic" charset="0"/>
              </a:rPr>
              <a:t>an international treaty of a constitutional nature.</a:t>
            </a:r>
            <a:r>
              <a:rPr lang="en-US" altLang="ja-JP" sz="2000">
                <a:latin typeface="Garamond" charset="0"/>
                <a:ea typeface="MS PGothic" charset="0"/>
              </a:rPr>
              <a:t> </a:t>
            </a:r>
            <a:r>
              <a:rPr lang="en-GB" sz="2000">
                <a:latin typeface="Garamond" charset="0"/>
                <a:ea typeface="MS PGothic" charset="0"/>
              </a:rPr>
              <a:t>‘</a:t>
            </a:r>
            <a:r>
              <a:rPr lang="en-GB" altLang="ja-JP" sz="2000">
                <a:latin typeface="Garamond" charset="0"/>
                <a:ea typeface="MS PGothic" charset="0"/>
              </a:rPr>
              <a:t>Its conclusion is an act of the </a:t>
            </a:r>
            <a:r>
              <a:rPr lang="en-GB" altLang="ja-JP" sz="2000" i="1">
                <a:latin typeface="Garamond" charset="0"/>
                <a:ea typeface="MS PGothic" charset="0"/>
              </a:rPr>
              <a:t>pouvoir constituant</a:t>
            </a:r>
            <a:r>
              <a:rPr lang="en-GB" altLang="ja-JP" sz="2000">
                <a:latin typeface="Garamond" charset="0"/>
                <a:ea typeface="MS PGothic" charset="0"/>
              </a:rPr>
              <a:t>.</a:t>
            </a:r>
            <a:r>
              <a:rPr lang="en-GB" sz="2000">
                <a:latin typeface="Garamond" charset="0"/>
                <a:ea typeface="MS PGothic" charset="0"/>
              </a:rPr>
              <a:t>’</a:t>
            </a:r>
            <a:r>
              <a:rPr lang="en-US" altLang="ja-JP" sz="2000">
                <a:latin typeface="Garamond" charset="0"/>
                <a:ea typeface="MS PGothic" charset="0"/>
              </a:rPr>
              <a:t> </a:t>
            </a:r>
            <a:r>
              <a:rPr lang="en-GB" altLang="ja-JP" sz="2000">
                <a:latin typeface="Garamond" charset="0"/>
                <a:ea typeface="MS PGothic" charset="0"/>
              </a:rPr>
              <a:t>Each Union of States is seen as a creature of international and national law.</a:t>
            </a:r>
            <a:r>
              <a:rPr lang="en-US" altLang="ja-JP" sz="2000">
                <a:latin typeface="Garamond" charset="0"/>
                <a:ea typeface="MS PGothic" charset="0"/>
              </a:rPr>
              <a:t> </a:t>
            </a:r>
          </a:p>
          <a:p>
            <a:pPr marL="69850" indent="0">
              <a:buFont typeface="Wingdings 2" charset="0"/>
              <a:buNone/>
            </a:pPr>
            <a:r>
              <a:rPr lang="en-GB" sz="2000">
                <a:latin typeface="Garamond" charset="0"/>
                <a:ea typeface="MS PGothic" charset="0"/>
              </a:rPr>
              <a:t>A federal constitutional theory replaces the idea of a </a:t>
            </a:r>
            <a:r>
              <a:rPr lang="en-GB" sz="2000" i="1">
                <a:latin typeface="Garamond" charset="0"/>
                <a:ea typeface="MS PGothic" charset="0"/>
              </a:rPr>
              <a:t>single</a:t>
            </a:r>
            <a:r>
              <a:rPr lang="en-GB" sz="2000">
                <a:latin typeface="Garamond" charset="0"/>
                <a:ea typeface="MS PGothic" charset="0"/>
              </a:rPr>
              <a:t> sovereign subject with that of a pluralist constituent power. From the perspective of democratic constitutionalism, the constituent power behind a Union of States will thus be the State </a:t>
            </a:r>
            <a:r>
              <a:rPr lang="en-GB" sz="2000" i="1">
                <a:latin typeface="Garamond" charset="0"/>
                <a:ea typeface="MS PGothic" charset="0"/>
              </a:rPr>
              <a:t>peoples</a:t>
            </a:r>
            <a:r>
              <a:rPr lang="en-GB" sz="2000">
                <a:latin typeface="Garamond" charset="0"/>
                <a:ea typeface="MS PGothic" charset="0"/>
              </a:rPr>
              <a:t> instead of a single people. </a:t>
            </a:r>
            <a:endParaRPr lang="en-US" sz="2000">
              <a:latin typeface="Garamond" charset="0"/>
              <a:ea typeface="MS PGothic" charset="0"/>
            </a:endParaRPr>
          </a:p>
        </p:txBody>
      </p:sp>
    </p:spTree>
    <p:extLst>
      <p:ext uri="{BB962C8B-B14F-4D97-AF65-F5344CB8AC3E}">
        <p14:creationId xmlns:p14="http://schemas.microsoft.com/office/powerpoint/2010/main" val="2703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3200" dirty="0" smtClean="0"/>
              <a:t>Foundations II: Leaving…</a:t>
            </a:r>
            <a:endParaRPr lang="en-US" sz="3200" dirty="0"/>
          </a:p>
        </p:txBody>
      </p:sp>
    </p:spTree>
    <p:extLst>
      <p:ext uri="{BB962C8B-B14F-4D97-AF65-F5344CB8AC3E}">
        <p14:creationId xmlns:p14="http://schemas.microsoft.com/office/powerpoint/2010/main" val="36493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042988" y="1027113"/>
            <a:ext cx="7024687" cy="600075"/>
          </a:xfrm>
        </p:spPr>
        <p:txBody>
          <a:bodyPr/>
          <a:lstStyle/>
          <a:p>
            <a:r>
              <a:rPr lang="en-GB" sz="3200" dirty="0" smtClean="0">
                <a:latin typeface="Century Gothic" charset="0"/>
                <a:ea typeface="MS PGothic" charset="0"/>
              </a:rPr>
              <a:t>Foundations III : </a:t>
            </a:r>
            <a:r>
              <a:rPr lang="en-GB" sz="3200" dirty="0">
                <a:latin typeface="Century Gothic" charset="0"/>
                <a:ea typeface="MS PGothic" charset="0"/>
              </a:rPr>
              <a:t>Supremacy</a:t>
            </a:r>
            <a:endParaRPr lang="en-US" sz="3200" dirty="0">
              <a:latin typeface="Century Gothic" charset="0"/>
              <a:ea typeface="MS PGothic" charset="0"/>
            </a:endParaRPr>
          </a:p>
        </p:txBody>
      </p:sp>
      <p:sp>
        <p:nvSpPr>
          <p:cNvPr id="26626" name="Content Placeholder 2"/>
          <p:cNvSpPr>
            <a:spLocks noGrp="1"/>
          </p:cNvSpPr>
          <p:nvPr>
            <p:ph idx="1"/>
          </p:nvPr>
        </p:nvSpPr>
        <p:spPr>
          <a:xfrm>
            <a:off x="1042988" y="2343150"/>
            <a:ext cx="7364412" cy="3771900"/>
          </a:xfrm>
        </p:spPr>
        <p:txBody>
          <a:bodyPr/>
          <a:lstStyle/>
          <a:p>
            <a:pPr marL="69850" indent="0">
              <a:spcAft>
                <a:spcPts val="2400"/>
              </a:spcAft>
              <a:buFont typeface="Wingdings 2" charset="0"/>
              <a:buNone/>
            </a:pPr>
            <a:r>
              <a:rPr lang="en-US" sz="2800">
                <a:latin typeface="Century Gothic" charset="0"/>
                <a:ea typeface="MS PGothic" charset="0"/>
              </a:rPr>
              <a:t>Contested Supremacy:</a:t>
            </a:r>
          </a:p>
          <a:p>
            <a:pPr marL="0" lvl="1" indent="0" algn="just">
              <a:lnSpc>
                <a:spcPct val="90000"/>
              </a:lnSpc>
              <a:spcAft>
                <a:spcPts val="600"/>
              </a:spcAft>
              <a:buFont typeface="Wingdings 2" charset="0"/>
              <a:buNone/>
            </a:pPr>
            <a:r>
              <a:rPr lang="en-GB" sz="2400">
                <a:latin typeface="Garamond" charset="0"/>
                <a:ea typeface="MS PGothic" charset="0"/>
              </a:rPr>
              <a:t>Costa</a:t>
            </a:r>
            <a:r>
              <a:rPr lang="en-GB" sz="2400" i="1">
                <a:latin typeface="Garamond" charset="0"/>
                <a:ea typeface="MS PGothic" charset="0"/>
              </a:rPr>
              <a:t> v ENEL</a:t>
            </a:r>
            <a:r>
              <a:rPr lang="en-GB" sz="2400">
                <a:latin typeface="Garamond" charset="0"/>
                <a:ea typeface="MS PGothic" charset="0"/>
              </a:rPr>
              <a:t>, Case 6/64 </a:t>
            </a:r>
            <a:r>
              <a:rPr lang="en-GB" sz="2400">
                <a:latin typeface="Garamond" charset="0"/>
                <a:ea typeface="MS PGothic" charset="0"/>
                <a:sym typeface="Symbol" charset="0"/>
              </a:rPr>
              <a:t>(</a:t>
            </a:r>
            <a:r>
              <a:rPr lang="en-GB" sz="2400">
                <a:latin typeface="Garamond" charset="0"/>
                <a:ea typeface="MS PGothic" charset="0"/>
              </a:rPr>
              <a:t>1964</a:t>
            </a:r>
            <a:r>
              <a:rPr lang="en-GB" sz="2400">
                <a:latin typeface="Garamond" charset="0"/>
                <a:ea typeface="MS PGothic" charset="0"/>
                <a:sym typeface="Symbol" charset="0"/>
              </a:rPr>
              <a:t>)</a:t>
            </a:r>
            <a:endParaRPr lang="en-GB" sz="2400">
              <a:latin typeface="Garamond" charset="0"/>
              <a:ea typeface="MS PGothic" charset="0"/>
            </a:endParaRPr>
          </a:p>
          <a:p>
            <a:pPr marL="0" lvl="1" indent="0" algn="just">
              <a:lnSpc>
                <a:spcPct val="90000"/>
              </a:lnSpc>
              <a:spcAft>
                <a:spcPts val="600"/>
              </a:spcAft>
              <a:buFont typeface="Wingdings 2" charset="0"/>
              <a:buNone/>
            </a:pPr>
            <a:r>
              <a:rPr lang="en-GB" sz="2400" i="1">
                <a:latin typeface="Garamond" charset="0"/>
                <a:ea typeface="MS PGothic" charset="0"/>
              </a:rPr>
              <a:t>Internationale Handelsgesellschaft</a:t>
            </a:r>
            <a:r>
              <a:rPr lang="en-GB" sz="2400">
                <a:latin typeface="Garamond" charset="0"/>
                <a:ea typeface="MS PGothic" charset="0"/>
              </a:rPr>
              <a:t>, Case 11/70, </a:t>
            </a:r>
            <a:r>
              <a:rPr lang="en-GB" sz="2400">
                <a:latin typeface="Garamond" charset="0"/>
                <a:ea typeface="MS PGothic" charset="0"/>
                <a:sym typeface="Symbol" charset="0"/>
              </a:rPr>
              <a:t>(</a:t>
            </a:r>
            <a:r>
              <a:rPr lang="en-GB" sz="2400">
                <a:latin typeface="Garamond" charset="0"/>
                <a:ea typeface="MS PGothic" charset="0"/>
              </a:rPr>
              <a:t>1970</a:t>
            </a:r>
            <a:r>
              <a:rPr lang="en-GB" sz="2400">
                <a:latin typeface="Garamond" charset="0"/>
                <a:ea typeface="MS PGothic" charset="0"/>
                <a:sym typeface="Symbol" charset="0"/>
              </a:rPr>
              <a:t>)</a:t>
            </a:r>
            <a:endParaRPr lang="en-GB" sz="2400">
              <a:latin typeface="Garamond" charset="0"/>
              <a:ea typeface="MS PGothic" charset="0"/>
            </a:endParaRPr>
          </a:p>
          <a:p>
            <a:pPr marL="0" lvl="1" indent="0" algn="just">
              <a:lnSpc>
                <a:spcPct val="90000"/>
              </a:lnSpc>
              <a:spcAft>
                <a:spcPts val="600"/>
              </a:spcAft>
              <a:buFont typeface="Wingdings 2" charset="0"/>
              <a:buNone/>
            </a:pPr>
            <a:r>
              <a:rPr lang="en-GB">
                <a:latin typeface="Garamond" charset="0"/>
                <a:ea typeface="MS PGothic" charset="0"/>
              </a:rPr>
              <a:t>German Constitutional Court: </a:t>
            </a:r>
            <a:r>
              <a:rPr lang="en-GB" i="1">
                <a:latin typeface="Garamond" charset="0"/>
                <a:ea typeface="MS PGothic" charset="0"/>
              </a:rPr>
              <a:t>“So-long” </a:t>
            </a:r>
            <a:r>
              <a:rPr lang="en-GB">
                <a:latin typeface="Garamond" charset="0"/>
                <a:ea typeface="MS PGothic" charset="0"/>
              </a:rPr>
              <a:t>I (1974) </a:t>
            </a:r>
          </a:p>
          <a:p>
            <a:pPr marL="0" lvl="1" indent="0" algn="just">
              <a:lnSpc>
                <a:spcPct val="80000"/>
              </a:lnSpc>
              <a:spcAft>
                <a:spcPts val="600"/>
              </a:spcAft>
              <a:buFont typeface="Wingdings 2" charset="0"/>
              <a:buNone/>
            </a:pPr>
            <a:r>
              <a:rPr lang="en-GB" sz="2400">
                <a:latin typeface="Garamond" charset="0"/>
                <a:ea typeface="MS PGothic" charset="0"/>
              </a:rPr>
              <a:t>German Constitutional Court: “</a:t>
            </a:r>
            <a:r>
              <a:rPr lang="en-GB" altLang="ja-JP" sz="2400" i="1">
                <a:latin typeface="Garamond" charset="0"/>
                <a:ea typeface="MS PGothic" charset="0"/>
              </a:rPr>
              <a:t>So-long</a:t>
            </a:r>
            <a:r>
              <a:rPr lang="en-GB" sz="2400" i="1">
                <a:latin typeface="Garamond" charset="0"/>
                <a:ea typeface="MS PGothic" charset="0"/>
              </a:rPr>
              <a:t>”</a:t>
            </a:r>
            <a:r>
              <a:rPr lang="en-GB" altLang="ja-JP" sz="2400">
                <a:latin typeface="Garamond" charset="0"/>
                <a:ea typeface="MS PGothic" charset="0"/>
              </a:rPr>
              <a:t> II</a:t>
            </a:r>
            <a:r>
              <a:rPr lang="en-GB" altLang="ja-JP" sz="2400" baseline="30000">
                <a:latin typeface="Garamond" charset="0"/>
                <a:ea typeface="MS PGothic" charset="0"/>
              </a:rPr>
              <a:t> </a:t>
            </a:r>
            <a:r>
              <a:rPr lang="en-GB" altLang="ja-JP" sz="2400">
                <a:latin typeface="Garamond" charset="0"/>
                <a:ea typeface="MS PGothic" charset="0"/>
              </a:rPr>
              <a:t>(1986)</a:t>
            </a:r>
          </a:p>
          <a:p>
            <a:pPr marL="0" lvl="1" indent="0" algn="just">
              <a:lnSpc>
                <a:spcPct val="80000"/>
              </a:lnSpc>
              <a:spcAft>
                <a:spcPts val="600"/>
              </a:spcAft>
              <a:buFont typeface="Wingdings 2" charset="0"/>
              <a:buNone/>
            </a:pPr>
            <a:r>
              <a:rPr lang="en-GB" sz="2400">
                <a:latin typeface="Garamond" charset="0"/>
                <a:ea typeface="MS PGothic" charset="0"/>
              </a:rPr>
              <a:t>German Constitutional Court: “Maastricht” Decision (1993)</a:t>
            </a:r>
          </a:p>
          <a:p>
            <a:pPr marL="69850" indent="0">
              <a:spcAft>
                <a:spcPts val="600"/>
              </a:spcAft>
              <a:buFont typeface="Wingdings 2" charset="0"/>
              <a:buNone/>
            </a:pPr>
            <a:endParaRPr lang="en-US" sz="2800">
              <a:latin typeface="Century Gothic" charset="0"/>
              <a:ea typeface="MS PGothic" charset="0"/>
            </a:endParaRPr>
          </a:p>
        </p:txBody>
      </p:sp>
    </p:spTree>
    <p:extLst>
      <p:ext uri="{BB962C8B-B14F-4D97-AF65-F5344CB8AC3E}">
        <p14:creationId xmlns:p14="http://schemas.microsoft.com/office/powerpoint/2010/main" val="17324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042988" y="1027113"/>
            <a:ext cx="7024687" cy="476250"/>
          </a:xfrm>
        </p:spPr>
        <p:txBody>
          <a:bodyPr/>
          <a:lstStyle/>
          <a:p>
            <a:pPr>
              <a:defRPr/>
            </a:pPr>
            <a:r>
              <a:rPr lang="en-US" altLang="de-DE" sz="2800" dirty="0" smtClean="0">
                <a:solidFill>
                  <a:schemeClr val="accent1">
                    <a:lumMod val="50000"/>
                  </a:schemeClr>
                </a:solidFill>
                <a:latin typeface="Garamond" panose="02020404030301010803" pitchFamily="18" charset="0"/>
                <a:cs typeface="ＭＳ Ｐゴシック" charset="0"/>
              </a:rPr>
              <a:t>Costa v ENEL (1964)</a:t>
            </a:r>
          </a:p>
        </p:txBody>
      </p:sp>
      <p:sp>
        <p:nvSpPr>
          <p:cNvPr id="27650" name="Content Placeholder 2"/>
          <p:cNvSpPr>
            <a:spLocks noGrp="1"/>
          </p:cNvSpPr>
          <p:nvPr>
            <p:ph idx="1"/>
          </p:nvPr>
        </p:nvSpPr>
        <p:spPr>
          <a:xfrm>
            <a:off x="533400" y="2362199"/>
            <a:ext cx="7286625" cy="3586163"/>
          </a:xfrm>
        </p:spPr>
        <p:txBody>
          <a:bodyPr>
            <a:normAutofit lnSpcReduction="10000"/>
          </a:bodyPr>
          <a:lstStyle/>
          <a:p>
            <a:pPr marL="69850" indent="0">
              <a:spcAft>
                <a:spcPts val="600"/>
              </a:spcAft>
              <a:buFont typeface="Wingdings 2" charset="0"/>
              <a:buNone/>
            </a:pPr>
            <a:r>
              <a:rPr lang="en-GB" sz="2200" dirty="0">
                <a:latin typeface="Garamond" charset="0"/>
                <a:ea typeface="MS PGothic" charset="0"/>
              </a:rPr>
              <a:t>“By contrast with ordinary international treaties, the E[U] Treaty has created its own legal system which, on the entry into force of the Treaty, became an integral part of the legal systems of the Member States and which their courts are bound to apply …</a:t>
            </a:r>
          </a:p>
          <a:p>
            <a:pPr marL="69850" indent="0">
              <a:spcAft>
                <a:spcPts val="600"/>
              </a:spcAft>
              <a:buFont typeface="Wingdings 2" charset="0"/>
              <a:buNone/>
            </a:pPr>
            <a:r>
              <a:rPr lang="en-GB" sz="2200" dirty="0">
                <a:latin typeface="Garamond" charset="0"/>
                <a:ea typeface="MS PGothic" charset="0"/>
              </a:rPr>
              <a:t>[T]he law stemming from the Treaty, an independent source of law, could not, because of its special and original nature, be overridden by domestic legal provisions, however framed, without being deprived of its character as [European] law and without the legal basis of the [Union] itself being called into question.”</a:t>
            </a:r>
            <a:r>
              <a:rPr lang="en-US" altLang="ja-JP" sz="2200" dirty="0">
                <a:latin typeface="Garamond" charset="0"/>
                <a:ea typeface="MS PGothic" charset="0"/>
              </a:rPr>
              <a:t> </a:t>
            </a:r>
            <a:endParaRPr lang="en-US" sz="2200" dirty="0">
              <a:latin typeface="Garamond" charset="0"/>
              <a:ea typeface="MS PGothic" charset="0"/>
            </a:endParaRPr>
          </a:p>
        </p:txBody>
      </p:sp>
    </p:spTree>
    <p:extLst>
      <p:ext uri="{BB962C8B-B14F-4D97-AF65-F5344CB8AC3E}">
        <p14:creationId xmlns:p14="http://schemas.microsoft.com/office/powerpoint/2010/main" val="4131302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042988" y="1027113"/>
            <a:ext cx="7024687" cy="490537"/>
          </a:xfrm>
        </p:spPr>
        <p:txBody>
          <a:bodyPr/>
          <a:lstStyle/>
          <a:p>
            <a:r>
              <a:rPr lang="en-US" sz="2800">
                <a:solidFill>
                  <a:schemeClr val="tx1"/>
                </a:solidFill>
                <a:latin typeface="Garamond" charset="0"/>
                <a:ea typeface="MS PGothic" charset="0"/>
              </a:rPr>
              <a:t>German Supreme Court: “So-long I”</a:t>
            </a:r>
          </a:p>
        </p:txBody>
      </p:sp>
      <p:sp>
        <p:nvSpPr>
          <p:cNvPr id="28674" name="Content Placeholder 2"/>
          <p:cNvSpPr>
            <a:spLocks noGrp="1"/>
          </p:cNvSpPr>
          <p:nvPr>
            <p:ph idx="1"/>
          </p:nvPr>
        </p:nvSpPr>
        <p:spPr>
          <a:xfrm>
            <a:off x="1341438" y="1943100"/>
            <a:ext cx="6726237" cy="3773488"/>
          </a:xfrm>
        </p:spPr>
        <p:txBody>
          <a:bodyPr/>
          <a:lstStyle/>
          <a:p>
            <a:pPr marL="0" indent="0" algn="just">
              <a:buFont typeface="Wingdings 2" charset="0"/>
              <a:buNone/>
            </a:pPr>
            <a:r>
              <a:rPr lang="en-GB" sz="2200">
                <a:latin typeface="Garamond" charset="0"/>
                <a:ea typeface="MS PGothic" charset="0"/>
              </a:rPr>
              <a:t>Provisionally, therefore, in the hypothetical case of a conflict between [European] law and a part of national constitutional law or, more precisely, of the guarantees of fundamental rights in the Constitution, there arises the question of which system of law takes precedence, that is, ousts the other. In this conflict of norms, the guarantee of fundamental rights in the Constitution prevails so long as the competent organs of the [Union] have not removed the conflict of norms in accordance with the Treaty mechanism.</a:t>
            </a:r>
            <a:r>
              <a:rPr lang="en-US" sz="2200">
                <a:latin typeface="Garamond" charset="0"/>
                <a:ea typeface="MS PGothic" charset="0"/>
              </a:rPr>
              <a:t> </a:t>
            </a:r>
          </a:p>
          <a:p>
            <a:pPr marL="0" indent="0">
              <a:buFontTx/>
              <a:buNone/>
            </a:pPr>
            <a:endParaRPr lang="en-US">
              <a:latin typeface="Arial" charset="0"/>
              <a:ea typeface="MS PGothic" charset="0"/>
            </a:endParaRPr>
          </a:p>
        </p:txBody>
      </p:sp>
    </p:spTree>
    <p:extLst>
      <p:ext uri="{BB962C8B-B14F-4D97-AF65-F5344CB8AC3E}">
        <p14:creationId xmlns:p14="http://schemas.microsoft.com/office/powerpoint/2010/main" val="549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950913"/>
            <a:ext cx="7772400" cy="506412"/>
          </a:xfrm>
        </p:spPr>
        <p:txBody>
          <a:bodyPr/>
          <a:lstStyle/>
          <a:p>
            <a:r>
              <a:rPr lang="en-US" sz="2800">
                <a:solidFill>
                  <a:schemeClr val="tx1"/>
                </a:solidFill>
                <a:latin typeface="Garamond" charset="0"/>
                <a:ea typeface="MS PGothic" charset="0"/>
              </a:rPr>
              <a:t>German Supreme Court: “Maastricht”</a:t>
            </a:r>
          </a:p>
        </p:txBody>
      </p:sp>
      <p:sp>
        <p:nvSpPr>
          <p:cNvPr id="29698" name="Content Placeholder 2"/>
          <p:cNvSpPr>
            <a:spLocks noGrp="1"/>
          </p:cNvSpPr>
          <p:nvPr>
            <p:ph idx="1"/>
          </p:nvPr>
        </p:nvSpPr>
        <p:spPr>
          <a:xfrm>
            <a:off x="1017588" y="1874838"/>
            <a:ext cx="6896100" cy="3495675"/>
          </a:xfrm>
        </p:spPr>
        <p:txBody>
          <a:bodyPr/>
          <a:lstStyle/>
          <a:p>
            <a:pPr marL="0" indent="0" algn="just">
              <a:buFontTx/>
              <a:buNone/>
            </a:pPr>
            <a:r>
              <a:rPr lang="en-GB" sz="2200">
                <a:latin typeface="Garamond" charset="0"/>
                <a:ea typeface="MS PGothic" charset="0"/>
              </a:rPr>
              <a:t>Thus, </a:t>
            </a:r>
            <a:r>
              <a:rPr lang="en-GB" sz="2200" i="1">
                <a:solidFill>
                  <a:srgbClr val="3E3D2D"/>
                </a:solidFill>
                <a:latin typeface="Garamond" charset="0"/>
                <a:ea typeface="MS PGothic" charset="0"/>
              </a:rPr>
              <a:t>if European institutions or agencies were to treat or develop the Union Treaty in a way that was no longer covered by the Treaty in the form that is the basis for the Act of Accession, the resultant legislative instruments would not be legally binding within the sphere of German sovereignty. The German state organs would be prevented for constitutional reasons from applying them in Germany</a:t>
            </a:r>
            <a:r>
              <a:rPr lang="en-GB" sz="2200">
                <a:latin typeface="Garamond" charset="0"/>
                <a:ea typeface="MS PGothic" charset="0"/>
              </a:rPr>
              <a:t>. Accordingly the Federal Constitutional Court will review legal instruments of European institutions and agencies to see whether they remain within the limits of the sovereign rights conferred on them or transgress them. </a:t>
            </a:r>
            <a:endParaRPr lang="en-US" sz="2200">
              <a:latin typeface="Garamond" charset="0"/>
              <a:ea typeface="MS PGothic" charset="0"/>
            </a:endParaRPr>
          </a:p>
        </p:txBody>
      </p:sp>
    </p:spTree>
    <p:extLst>
      <p:ext uri="{BB962C8B-B14F-4D97-AF65-F5344CB8AC3E}">
        <p14:creationId xmlns:p14="http://schemas.microsoft.com/office/powerpoint/2010/main" val="301002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119188" y="1027113"/>
            <a:ext cx="7024687" cy="425450"/>
          </a:xfrm>
        </p:spPr>
        <p:txBody>
          <a:bodyPr/>
          <a:lstStyle/>
          <a:p>
            <a:r>
              <a:rPr lang="en-US" sz="3600">
                <a:solidFill>
                  <a:schemeClr val="tx1"/>
                </a:solidFill>
                <a:latin typeface="Garamond" charset="0"/>
                <a:ea typeface="MS PGothic" charset="0"/>
              </a:rPr>
              <a:t>Constitutional Pluralism (Walker)</a:t>
            </a:r>
          </a:p>
        </p:txBody>
      </p:sp>
      <p:sp>
        <p:nvSpPr>
          <p:cNvPr id="30722" name="Content Placeholder 2"/>
          <p:cNvSpPr>
            <a:spLocks noGrp="1"/>
          </p:cNvSpPr>
          <p:nvPr>
            <p:ph idx="1"/>
          </p:nvPr>
        </p:nvSpPr>
        <p:spPr>
          <a:xfrm>
            <a:off x="1392238" y="2006600"/>
            <a:ext cx="6751637" cy="3906838"/>
          </a:xfrm>
        </p:spPr>
        <p:txBody>
          <a:bodyPr/>
          <a:lstStyle/>
          <a:p>
            <a:pPr marL="69850" indent="0">
              <a:buFont typeface="Wingdings 2" charset="0"/>
              <a:buNone/>
            </a:pPr>
            <a:r>
              <a:rPr lang="en-GB" sz="2200">
                <a:latin typeface="Garamond" charset="0"/>
                <a:ea typeface="MS PGothic" charset="0"/>
              </a:rPr>
              <a:t>EU law [] poses the most pressing paradigm-challenging test to what we might call constitutional monism. Constitutional monism merely grants a label to the defining assumption of constitutionalism in the Westphalian age . . . namely the idea that the sole centres or units of constitutional authorities are states. Constitutional pluralism, by contrast, recognizes that the European legal order inaugurated by the Treaty of Rome has developed beyond the traditional confines of inter-</a:t>
            </a:r>
            <a:r>
              <a:rPr lang="en-GB" sz="2200" i="1">
                <a:latin typeface="Garamond" charset="0"/>
                <a:ea typeface="MS PGothic" charset="0"/>
              </a:rPr>
              <a:t>national </a:t>
            </a:r>
            <a:r>
              <a:rPr lang="en-GB" sz="2200">
                <a:latin typeface="Garamond" charset="0"/>
                <a:ea typeface="MS PGothic" charset="0"/>
              </a:rPr>
              <a:t>law and now makes its own independent constitutional claims exist alongside the continuing claims of states.”</a:t>
            </a:r>
            <a:r>
              <a:rPr lang="en-US" altLang="ja-JP" sz="2200">
                <a:latin typeface="Garamond" charset="0"/>
                <a:ea typeface="MS PGothic" charset="0"/>
              </a:rPr>
              <a:t> </a:t>
            </a:r>
            <a:endParaRPr lang="en-US" sz="2200">
              <a:latin typeface="Garamond" charset="0"/>
              <a:ea typeface="MS PGothic" charset="0"/>
            </a:endParaRPr>
          </a:p>
        </p:txBody>
      </p:sp>
    </p:spTree>
    <p:extLst>
      <p:ext uri="{BB962C8B-B14F-4D97-AF65-F5344CB8AC3E}">
        <p14:creationId xmlns:p14="http://schemas.microsoft.com/office/powerpoint/2010/main" val="104295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ide_2.jpg"/>
          <p:cNvPicPr>
            <a:picLocks noGrp="1" noChangeAspect="1"/>
          </p:cNvPicPr>
          <p:nvPr>
            <p:ph idx="1"/>
          </p:nvPr>
        </p:nvPicPr>
        <p:blipFill>
          <a:blip r:embed="rId2">
            <a:extLst>
              <a:ext uri="{28A0092B-C50C-407E-A947-70E740481C1C}">
                <a14:useLocalDpi xmlns:a14="http://schemas.microsoft.com/office/drawing/2010/main" val="0"/>
              </a:ext>
            </a:extLst>
          </a:blip>
          <a:srcRect t="16626" b="16626"/>
          <a:stretch>
            <a:fillRect/>
          </a:stretch>
        </p:blipFill>
        <p:spPr>
          <a:xfrm>
            <a:off x="1066800" y="2286000"/>
            <a:ext cx="6920753" cy="3464900"/>
          </a:xfrm>
        </p:spPr>
      </p:pic>
      <p:sp>
        <p:nvSpPr>
          <p:cNvPr id="3" name="Title 2"/>
          <p:cNvSpPr>
            <a:spLocks noGrp="1"/>
          </p:cNvSpPr>
          <p:nvPr>
            <p:ph type="title"/>
          </p:nvPr>
        </p:nvSpPr>
        <p:spPr>
          <a:xfrm>
            <a:off x="688490" y="570156"/>
            <a:ext cx="7756263" cy="649044"/>
          </a:xfrm>
        </p:spPr>
        <p:txBody>
          <a:bodyPr/>
          <a:lstStyle/>
          <a:p>
            <a:r>
              <a:rPr lang="en-US" sz="4000" dirty="0" smtClean="0"/>
              <a:t>Institutional Dimension</a:t>
            </a:r>
            <a:endParaRPr lang="en-US" sz="4000" dirty="0"/>
          </a:p>
        </p:txBody>
      </p:sp>
    </p:spTree>
    <p:extLst>
      <p:ext uri="{BB962C8B-B14F-4D97-AF65-F5344CB8AC3E}">
        <p14:creationId xmlns:p14="http://schemas.microsoft.com/office/powerpoint/2010/main" val="421651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042988" y="1027113"/>
            <a:ext cx="7024687" cy="957262"/>
          </a:xfrm>
        </p:spPr>
        <p:txBody>
          <a:bodyPr/>
          <a:lstStyle/>
          <a:p>
            <a:r>
              <a:rPr lang="en-US" sz="2800" dirty="0" smtClean="0">
                <a:latin typeface="Century Gothic" charset="0"/>
                <a:ea typeface="MS PGothic" charset="0"/>
              </a:rPr>
              <a:t>European Legislature</a:t>
            </a:r>
            <a:endParaRPr lang="en-US" sz="2800" dirty="0">
              <a:latin typeface="Century Gothic" charset="0"/>
              <a:ea typeface="MS PGothic" charset="0"/>
            </a:endParaRPr>
          </a:p>
        </p:txBody>
      </p:sp>
      <p:sp>
        <p:nvSpPr>
          <p:cNvPr id="36866" name="Content Placeholder 2"/>
          <p:cNvSpPr>
            <a:spLocks noGrp="1"/>
          </p:cNvSpPr>
          <p:nvPr>
            <p:ph idx="1"/>
          </p:nvPr>
        </p:nvSpPr>
        <p:spPr>
          <a:xfrm>
            <a:off x="1042988" y="2520950"/>
            <a:ext cx="6777037" cy="2990850"/>
          </a:xfrm>
        </p:spPr>
        <p:txBody>
          <a:bodyPr/>
          <a:lstStyle/>
          <a:p>
            <a:pPr marL="69850" indent="0">
              <a:buFont typeface="Wingdings 2" charset="0"/>
              <a:buNone/>
            </a:pPr>
            <a:endParaRPr lang="en-US">
              <a:latin typeface="Century Gothic" charset="0"/>
              <a:ea typeface="MS PGothic" charset="0"/>
            </a:endParaRPr>
          </a:p>
          <a:p>
            <a:pPr marL="69850" indent="0">
              <a:buFont typeface="Wingdings 2" charset="0"/>
              <a:buNone/>
            </a:pPr>
            <a:endParaRPr lang="en-US">
              <a:latin typeface="Century Gothic" charset="0"/>
              <a:ea typeface="MS PGothic" charset="0"/>
            </a:endParaRP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520950"/>
            <a:ext cx="7594600"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83313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649044"/>
          </a:xfrm>
        </p:spPr>
        <p:txBody>
          <a:bodyPr/>
          <a:lstStyle/>
          <a:p>
            <a:r>
              <a:rPr lang="en-US" sz="4000" dirty="0" smtClean="0"/>
              <a:t>European Executive </a:t>
            </a:r>
            <a:endParaRPr lang="en-US" sz="4000" dirty="0"/>
          </a:p>
        </p:txBody>
      </p:sp>
      <p:pic>
        <p:nvPicPr>
          <p:cNvPr id="6" name="Content Placeholder 5" descr="1.png"/>
          <p:cNvPicPr>
            <a:picLocks noGrp="1" noChangeAspect="1"/>
          </p:cNvPicPr>
          <p:nvPr>
            <p:ph idx="1"/>
          </p:nvPr>
        </p:nvPicPr>
        <p:blipFill>
          <a:blip r:embed="rId2">
            <a:extLst>
              <a:ext uri="{28A0092B-C50C-407E-A947-70E740481C1C}">
                <a14:useLocalDpi xmlns:a14="http://schemas.microsoft.com/office/drawing/2010/main" val="0"/>
              </a:ext>
            </a:extLst>
          </a:blip>
          <a:srcRect l="-56818" r="-56818"/>
          <a:stretch>
            <a:fillRect/>
          </a:stretch>
        </p:blipFill>
        <p:spPr/>
      </p:pic>
    </p:spTree>
    <p:extLst>
      <p:ext uri="{BB962C8B-B14F-4D97-AF65-F5344CB8AC3E}">
        <p14:creationId xmlns:p14="http://schemas.microsoft.com/office/powerpoint/2010/main" val="392824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042988" y="1027113"/>
            <a:ext cx="7024687" cy="592137"/>
          </a:xfrm>
        </p:spPr>
        <p:txBody>
          <a:bodyPr/>
          <a:lstStyle/>
          <a:p>
            <a:r>
              <a:rPr lang="en-US" sz="3200">
                <a:latin typeface="Century Gothic" charset="0"/>
                <a:ea typeface="MS PGothic" charset="0"/>
              </a:rPr>
              <a:t>Introduction</a:t>
            </a:r>
          </a:p>
        </p:txBody>
      </p:sp>
      <p:sp>
        <p:nvSpPr>
          <p:cNvPr id="49154" name="Content Placeholder 2"/>
          <p:cNvSpPr>
            <a:spLocks noGrp="1"/>
          </p:cNvSpPr>
          <p:nvPr>
            <p:ph idx="1"/>
          </p:nvPr>
        </p:nvSpPr>
        <p:spPr>
          <a:xfrm>
            <a:off x="1042988" y="2590800"/>
            <a:ext cx="6777037" cy="3032125"/>
          </a:xfrm>
        </p:spPr>
        <p:txBody>
          <a:bodyPr>
            <a:normAutofit fontScale="92500" lnSpcReduction="20000"/>
          </a:bodyPr>
          <a:lstStyle/>
          <a:p>
            <a:pPr marL="69850" indent="0" algn="just">
              <a:buFont typeface="Wingdings 2" charset="0"/>
              <a:buNone/>
            </a:pPr>
            <a:r>
              <a:rPr lang="en-US" b="1" dirty="0">
                <a:latin typeface="Garamond" charset="0"/>
                <a:ea typeface="MS PGothic" charset="0"/>
                <a:cs typeface="Garamond" charset="0"/>
              </a:rPr>
              <a:t>The Problem: </a:t>
            </a:r>
            <a:r>
              <a:rPr lang="en-US" dirty="0">
                <a:latin typeface="Garamond" charset="0"/>
                <a:ea typeface="MS PGothic" charset="0"/>
                <a:cs typeface="Garamond" charset="0"/>
              </a:rPr>
              <a:t>The history of the European Union and “federal” thought is a complex history that starts before the end of World War II (Count </a:t>
            </a:r>
            <a:r>
              <a:rPr lang="en-US" dirty="0" err="1">
                <a:latin typeface="Garamond" charset="0"/>
                <a:ea typeface="MS PGothic" charset="0"/>
                <a:cs typeface="Garamond" charset="0"/>
              </a:rPr>
              <a:t>Coudenhove-Kalergi</a:t>
            </a:r>
            <a:r>
              <a:rPr lang="en-US" dirty="0">
                <a:latin typeface="Garamond" charset="0"/>
                <a:ea typeface="MS PGothic" charset="0"/>
                <a:cs typeface="Garamond" charset="0"/>
              </a:rPr>
              <a:t>, and </a:t>
            </a:r>
            <a:r>
              <a:rPr lang="en-US" dirty="0" err="1">
                <a:latin typeface="Garamond" charset="0"/>
                <a:ea typeface="MS PGothic" charset="0"/>
                <a:cs typeface="Garamond" charset="0"/>
              </a:rPr>
              <a:t>Spinelli</a:t>
            </a:r>
            <a:r>
              <a:rPr lang="en-US" dirty="0">
                <a:latin typeface="Garamond" charset="0"/>
                <a:ea typeface="MS PGothic" charset="0"/>
                <a:cs typeface="Garamond" charset="0"/>
              </a:rPr>
              <a:t>). And when the three Communities are founded, “federalism” is seen as a useful “teleological” integration theory (Schuman Plan); yet with the collapse of the EDC and the EPC, federal thought is replaced by (neo-)functionalist thought; and despite some attempts to revive it (1984 Draft Treaty establishing a EU), it is not seen as a “real” intellectual contender… </a:t>
            </a:r>
          </a:p>
          <a:p>
            <a:pPr marL="69850" indent="0" algn="just">
              <a:buFont typeface="Wingdings 2" charset="0"/>
              <a:buNone/>
            </a:pPr>
            <a:endParaRPr lang="en-US" sz="1800" dirty="0">
              <a:latin typeface="Century Gothic" charset="0"/>
              <a:ea typeface="MS PGothic" charset="0"/>
            </a:endParaRPr>
          </a:p>
        </p:txBody>
      </p:sp>
    </p:spTree>
    <p:extLst>
      <p:ext uri="{BB962C8B-B14F-4D97-AF65-F5344CB8AC3E}">
        <p14:creationId xmlns:p14="http://schemas.microsoft.com/office/powerpoint/2010/main" val="254436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49869" r="-49869"/>
          <a:stretch>
            <a:fillRect/>
          </a:stretch>
        </p:blipFill>
        <p:spPr/>
      </p:pic>
      <p:sp>
        <p:nvSpPr>
          <p:cNvPr id="3" name="Title 2"/>
          <p:cNvSpPr>
            <a:spLocks noGrp="1"/>
          </p:cNvSpPr>
          <p:nvPr>
            <p:ph type="title"/>
          </p:nvPr>
        </p:nvSpPr>
        <p:spPr/>
        <p:txBody>
          <a:bodyPr/>
          <a:lstStyle/>
          <a:p>
            <a:r>
              <a:rPr lang="en-US" sz="4400" dirty="0" smtClean="0"/>
              <a:t>European Judiciary</a:t>
            </a:r>
            <a:endParaRPr lang="en-US" sz="4400" dirty="0"/>
          </a:p>
        </p:txBody>
      </p:sp>
    </p:spTree>
    <p:extLst>
      <p:ext uri="{BB962C8B-B14F-4D97-AF65-F5344CB8AC3E}">
        <p14:creationId xmlns:p14="http://schemas.microsoft.com/office/powerpoint/2010/main" val="390058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4400" dirty="0" smtClean="0"/>
              <a:t>Financial Institution(s)</a:t>
            </a:r>
            <a:endParaRPr lang="en-US" sz="4400" dirty="0"/>
          </a:p>
        </p:txBody>
      </p:sp>
      <p:pic>
        <p:nvPicPr>
          <p:cNvPr id="4" name="Content Placeholder 3" descr="ECB.png"/>
          <p:cNvPicPr>
            <a:picLocks noGrp="1" noChangeAspect="1"/>
          </p:cNvPicPr>
          <p:nvPr/>
        </p:nvPicPr>
        <p:blipFill rotWithShape="1">
          <a:blip r:embed="rId2">
            <a:extLst>
              <a:ext uri="{28A0092B-C50C-407E-A947-70E740481C1C}">
                <a14:useLocalDpi xmlns:a14="http://schemas.microsoft.com/office/drawing/2010/main" val="0"/>
              </a:ext>
            </a:extLst>
          </a:blip>
          <a:srcRect l="-15577" t="-1369" r="-16146" b="-683"/>
          <a:stretch/>
        </p:blipFill>
        <p:spPr>
          <a:xfrm>
            <a:off x="1219200" y="2209800"/>
            <a:ext cx="6950075" cy="4073753"/>
          </a:xfrm>
          <a:prstGeom prst="rect">
            <a:avLst/>
          </a:prstGeom>
        </p:spPr>
      </p:pic>
    </p:spTree>
    <p:extLst>
      <p:ext uri="{BB962C8B-B14F-4D97-AF65-F5344CB8AC3E}">
        <p14:creationId xmlns:p14="http://schemas.microsoft.com/office/powerpoint/2010/main" val="4124924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88490" y="570156"/>
            <a:ext cx="7756263" cy="801444"/>
          </a:xfrm>
        </p:spPr>
        <p:txBody>
          <a:bodyPr/>
          <a:lstStyle/>
          <a:p>
            <a:r>
              <a:rPr lang="en-US" sz="3600" dirty="0" smtClean="0"/>
              <a:t>Functional Dimension </a:t>
            </a:r>
            <a:endParaRPr lang="en-US" sz="3600" dirty="0"/>
          </a:p>
        </p:txBody>
      </p:sp>
      <p:pic>
        <p:nvPicPr>
          <p:cNvPr id="4" name="Content Placeholder 3" descr="31 Monism and Dualism.bmp"/>
          <p:cNvPicPr>
            <a:picLocks noGrp="1" noChangeAspect="1"/>
          </p:cNvPicPr>
          <p:nvPr/>
        </p:nvPicPr>
        <p:blipFill>
          <a:blip r:embed="rId2">
            <a:extLst>
              <a:ext uri="{28A0092B-C50C-407E-A947-70E740481C1C}">
                <a14:useLocalDpi xmlns:a14="http://schemas.microsoft.com/office/drawing/2010/main" val="0"/>
              </a:ext>
            </a:extLst>
          </a:blip>
          <a:srcRect t="-85965" b="-85965"/>
          <a:stretch>
            <a:fillRect/>
          </a:stretch>
        </p:blipFill>
        <p:spPr>
          <a:xfrm>
            <a:off x="609600" y="1905000"/>
            <a:ext cx="7775575" cy="4319588"/>
          </a:xfrm>
          <a:prstGeom prst="rect">
            <a:avLst/>
          </a:prstGeom>
        </p:spPr>
      </p:pic>
    </p:spTree>
    <p:extLst>
      <p:ext uri="{BB962C8B-B14F-4D97-AF65-F5344CB8AC3E}">
        <p14:creationId xmlns:p14="http://schemas.microsoft.com/office/powerpoint/2010/main" val="42950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519249"/>
            <a:ext cx="7772400" cy="863600"/>
          </a:xfrm>
        </p:spPr>
        <p:txBody>
          <a:bodyPr>
            <a:normAutofit/>
          </a:bodyPr>
          <a:lstStyle/>
          <a:p>
            <a:pPr algn="ctr"/>
            <a:r>
              <a:rPr lang="en-GB" sz="3600" dirty="0">
                <a:latin typeface="Times" charset="0"/>
                <a:ea typeface="MS PGothic" charset="0"/>
              </a:rPr>
              <a:t>Van</a:t>
            </a:r>
            <a:r>
              <a:rPr lang="en-GB" sz="3600" i="1" dirty="0">
                <a:latin typeface="Times" charset="0"/>
                <a:ea typeface="MS PGothic" charset="0"/>
              </a:rPr>
              <a:t> </a:t>
            </a:r>
            <a:r>
              <a:rPr lang="en-GB" sz="3600" i="1" dirty="0" err="1">
                <a:latin typeface="Times" charset="0"/>
                <a:ea typeface="MS PGothic" charset="0"/>
              </a:rPr>
              <a:t>Gend</a:t>
            </a:r>
            <a:r>
              <a:rPr lang="en-GB" sz="3600" i="1" dirty="0">
                <a:latin typeface="Times" charset="0"/>
                <a:ea typeface="MS PGothic" charset="0"/>
              </a:rPr>
              <a:t> en Loos</a:t>
            </a:r>
            <a:r>
              <a:rPr lang="en-GB" sz="3600" dirty="0">
                <a:latin typeface="Times" charset="0"/>
                <a:ea typeface="MS PGothic" charset="0"/>
              </a:rPr>
              <a:t>, Case 26/62</a:t>
            </a:r>
            <a:r>
              <a:rPr lang="en-US" sz="3600" dirty="0">
                <a:latin typeface="Times" charset="0"/>
                <a:ea typeface="MS PGothic" charset="0"/>
              </a:rPr>
              <a:t> </a:t>
            </a:r>
          </a:p>
        </p:txBody>
      </p:sp>
      <p:sp>
        <p:nvSpPr>
          <p:cNvPr id="5123" name="Content Placeholder 2"/>
          <p:cNvSpPr>
            <a:spLocks noGrp="1"/>
          </p:cNvSpPr>
          <p:nvPr>
            <p:ph idx="1"/>
          </p:nvPr>
        </p:nvSpPr>
        <p:spPr>
          <a:xfrm>
            <a:off x="685800" y="2362200"/>
            <a:ext cx="7772400" cy="4038600"/>
          </a:xfrm>
        </p:spPr>
        <p:txBody>
          <a:bodyPr>
            <a:normAutofit/>
          </a:bodyPr>
          <a:lstStyle/>
          <a:p>
            <a:pPr marL="0" indent="0" algn="just">
              <a:buFontTx/>
              <a:buNone/>
            </a:pPr>
            <a:r>
              <a:rPr lang="en-GB" sz="1800" dirty="0">
                <a:latin typeface="Arial" charset="0"/>
                <a:ea typeface="MS PGothic" charset="0"/>
              </a:rPr>
              <a:t>“The objective of the [European Treaty], which is to establish a Common Market, the functioning of which is of direct concern to interested parties in the [Union], implies that this </a:t>
            </a:r>
            <a:r>
              <a:rPr lang="en-GB" sz="1800" dirty="0">
                <a:solidFill>
                  <a:srgbClr val="3366FF"/>
                </a:solidFill>
                <a:latin typeface="Arial" charset="0"/>
                <a:ea typeface="MS PGothic" charset="0"/>
              </a:rPr>
              <a:t>Treaty is more than an agreement which merely creates mutual obligations between the contracting parties</a:t>
            </a:r>
            <a:r>
              <a:rPr lang="en-GB" sz="1800" dirty="0">
                <a:latin typeface="Arial" charset="0"/>
                <a:ea typeface="MS PGothic" charset="0"/>
              </a:rPr>
              <a:t> … It is also confirmed more specifically by the establishment of institutions endowed with sovereign rights …</a:t>
            </a:r>
            <a:endParaRPr lang="en-US" sz="1800" dirty="0">
              <a:latin typeface="Arial" charset="0"/>
              <a:ea typeface="MS PGothic" charset="0"/>
            </a:endParaRPr>
          </a:p>
          <a:p>
            <a:pPr marL="0" indent="0" algn="just">
              <a:buFontTx/>
              <a:buNone/>
            </a:pPr>
            <a:r>
              <a:rPr lang="en-GB" sz="1800" dirty="0">
                <a:latin typeface="Arial" charset="0"/>
                <a:ea typeface="MS PGothic" charset="0"/>
              </a:rPr>
              <a:t>The conclusion to be drawn from this is that the [Union] constitutes a </a:t>
            </a:r>
            <a:r>
              <a:rPr lang="en-GB" sz="1800" dirty="0">
                <a:solidFill>
                  <a:srgbClr val="3366FF"/>
                </a:solidFill>
                <a:latin typeface="Arial" charset="0"/>
                <a:ea typeface="MS PGothic" charset="0"/>
              </a:rPr>
              <a:t>new legal order of international law</a:t>
            </a:r>
            <a:r>
              <a:rPr lang="en-GB" sz="1800" dirty="0">
                <a:latin typeface="Arial" charset="0"/>
                <a:ea typeface="MS PGothic" charset="0"/>
              </a:rPr>
              <a:t> for the benefit of which the states have limited their sovereign rights, albeit within limited fields, and the subjects of which comprise not only Member States but also their nationals. Independently of the legislation of Member States, Community law therefore not only imposes obligations on individuals but is also intended to confer upon them rights which become part of their legal heritage</a:t>
            </a:r>
            <a:r>
              <a:rPr lang="en-GB" sz="1800" dirty="0" smtClean="0">
                <a:latin typeface="Arial" charset="0"/>
                <a:ea typeface="MS PGothic" charset="0"/>
              </a:rPr>
              <a:t>.”</a:t>
            </a:r>
            <a:endParaRPr lang="en-GB" sz="1800" dirty="0">
              <a:latin typeface="Arial" charset="0"/>
              <a:ea typeface="MS PGothic" charset="0"/>
            </a:endParaRPr>
          </a:p>
        </p:txBody>
      </p:sp>
    </p:spTree>
    <p:extLst>
      <p:ext uri="{BB962C8B-B14F-4D97-AF65-F5344CB8AC3E}">
        <p14:creationId xmlns:p14="http://schemas.microsoft.com/office/powerpoint/2010/main" val="3793378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spcBef>
                <a:spcPct val="0"/>
              </a:spcBef>
              <a:spcAft>
                <a:spcPts val="600"/>
              </a:spcAft>
              <a:buFontTx/>
              <a:buNone/>
            </a:pPr>
            <a:r>
              <a:rPr lang="en-GB" sz="2800" dirty="0">
                <a:latin typeface="Arial" charset="0"/>
                <a:ea typeface="MS PGothic" charset="0"/>
              </a:rPr>
              <a:t>Three Principles: conferral, subsidiarity, proportionality</a:t>
            </a:r>
            <a:endParaRPr lang="en-US" sz="2800" dirty="0">
              <a:latin typeface="Arial" charset="0"/>
              <a:ea typeface="MS PGothic" charset="0"/>
            </a:endParaRPr>
          </a:p>
          <a:p>
            <a:pPr marL="0" indent="0" algn="just">
              <a:buFontTx/>
              <a:buNone/>
            </a:pPr>
            <a:r>
              <a:rPr lang="en-GB" dirty="0">
                <a:latin typeface="Arial" charset="0"/>
                <a:ea typeface="MS PGothic" charset="0"/>
              </a:rPr>
              <a:t>(1) &amp; (2) Conferral: “</a:t>
            </a:r>
            <a:r>
              <a:rPr lang="en-GB" altLang="ja-JP" i="1" dirty="0">
                <a:latin typeface="Arial" charset="0"/>
                <a:ea typeface="MS PGothic" charset="0"/>
              </a:rPr>
              <a:t>Under the principle of </a:t>
            </a:r>
            <a:r>
              <a:rPr lang="en-GB" altLang="ja-JP" i="1" dirty="0">
                <a:solidFill>
                  <a:srgbClr val="FF0000"/>
                </a:solidFill>
                <a:latin typeface="Arial" charset="0"/>
                <a:ea typeface="MS PGothic" charset="0"/>
              </a:rPr>
              <a:t>conferral</a:t>
            </a:r>
            <a:r>
              <a:rPr lang="en-GB" altLang="ja-JP" i="1" dirty="0">
                <a:latin typeface="Arial" charset="0"/>
                <a:ea typeface="MS PGothic" charset="0"/>
              </a:rPr>
              <a:t>, the Union shall act only within the limits of the competences conferred upon it by the Member States in the Treaties to attain the objectives set out therein. Competences not conferred upon the Union in the Treaties remain with the Member States.”</a:t>
            </a:r>
            <a:endParaRPr lang="en-US" altLang="ja-JP" i="1" dirty="0">
              <a:latin typeface="Arial" charset="0"/>
              <a:ea typeface="MS PGothic" charset="0"/>
            </a:endParaRPr>
          </a:p>
          <a:p>
            <a:pPr marL="0" indent="0">
              <a:buNone/>
            </a:pPr>
            <a:endParaRPr lang="en-US" dirty="0"/>
          </a:p>
        </p:txBody>
      </p:sp>
      <p:sp>
        <p:nvSpPr>
          <p:cNvPr id="3" name="Title 2"/>
          <p:cNvSpPr>
            <a:spLocks noGrp="1"/>
          </p:cNvSpPr>
          <p:nvPr>
            <p:ph type="title"/>
          </p:nvPr>
        </p:nvSpPr>
        <p:spPr/>
        <p:txBody>
          <a:bodyPr/>
          <a:lstStyle/>
          <a:p>
            <a:r>
              <a:rPr lang="en-US" sz="4000" dirty="0"/>
              <a:t>Division of Powers</a:t>
            </a:r>
          </a:p>
        </p:txBody>
      </p:sp>
    </p:spTree>
    <p:extLst>
      <p:ext uri="{BB962C8B-B14F-4D97-AF65-F5344CB8AC3E}">
        <p14:creationId xmlns:p14="http://schemas.microsoft.com/office/powerpoint/2010/main" val="276561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800" y="609600"/>
            <a:ext cx="7772400" cy="874713"/>
          </a:xfrm>
        </p:spPr>
        <p:txBody>
          <a:bodyPr>
            <a:normAutofit fontScale="90000"/>
          </a:bodyPr>
          <a:lstStyle/>
          <a:p>
            <a:r>
              <a:rPr lang="en-GB" b="1">
                <a:latin typeface="Times" charset="0"/>
              </a:rPr>
              <a:t>The EU/TFEU Treaties</a:t>
            </a:r>
            <a:endParaRPr lang="en-US">
              <a:latin typeface="Times" charset="0"/>
            </a:endParaRPr>
          </a:p>
        </p:txBody>
      </p:sp>
      <p:graphicFrame>
        <p:nvGraphicFramePr>
          <p:cNvPr id="4" name="Content Placeholder 3"/>
          <p:cNvGraphicFramePr>
            <a:graphicFrameLocks noGrp="1"/>
          </p:cNvGraphicFramePr>
          <p:nvPr>
            <p:ph idx="1"/>
          </p:nvPr>
        </p:nvGraphicFramePr>
        <p:xfrm>
          <a:off x="468313" y="1773238"/>
          <a:ext cx="8059736" cy="4824408"/>
        </p:xfrm>
        <a:graphic>
          <a:graphicData uri="http://schemas.openxmlformats.org/drawingml/2006/table">
            <a:tbl>
              <a:tblPr firstRow="1" bandRow="1">
                <a:tableStyleId>{5C22544A-7EE6-4342-B048-85BDC9FD1C3A}</a:tableStyleId>
              </a:tblPr>
              <a:tblGrid>
                <a:gridCol w="1045294"/>
                <a:gridCol w="2538571"/>
                <a:gridCol w="373319"/>
                <a:gridCol w="970630"/>
                <a:gridCol w="3131922"/>
              </a:tblGrid>
              <a:tr h="402034">
                <a:tc gridSpan="5">
                  <a:txBody>
                    <a:bodyPr/>
                    <a:lstStyle/>
                    <a:p>
                      <a:pPr marL="0" marR="0" algn="ctr">
                        <a:lnSpc>
                          <a:spcPct val="115000"/>
                        </a:lnSpc>
                        <a:spcBef>
                          <a:spcPts val="600"/>
                        </a:spcBef>
                        <a:spcAft>
                          <a:spcPts val="1200"/>
                        </a:spcAft>
                        <a:tabLst>
                          <a:tab pos="1000125" algn="l"/>
                          <a:tab pos="2451735" algn="ctr"/>
                        </a:tabLst>
                      </a:pPr>
                      <a:r>
                        <a:rPr lang="en-GB" sz="1600" dirty="0" smtClean="0">
                          <a:solidFill>
                            <a:srgbClr val="141413"/>
                          </a:solidFill>
                          <a:latin typeface="Garamond"/>
                          <a:ea typeface="Times New Roman"/>
                          <a:cs typeface="Times"/>
                        </a:rPr>
                        <a:t>European </a:t>
                      </a:r>
                      <a:r>
                        <a:rPr lang="en-GB" sz="1600" dirty="0">
                          <a:solidFill>
                            <a:srgbClr val="141413"/>
                          </a:solidFill>
                          <a:latin typeface="Garamond"/>
                          <a:ea typeface="Times New Roman"/>
                          <a:cs typeface="Times"/>
                        </a:rPr>
                        <a:t>Union</a:t>
                      </a:r>
                      <a:endParaRPr lang="en-GB" sz="1600" dirty="0">
                        <a:latin typeface="Calibri"/>
                        <a:ea typeface="Times New Roman"/>
                        <a:cs typeface="Times New Roman"/>
                      </a:endParaRPr>
                    </a:p>
                  </a:txBody>
                  <a:tcPr marL="68568" marR="685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2034">
                <a:tc gridSpan="2">
                  <a:txBody>
                    <a:bodyPr/>
                    <a:lstStyle/>
                    <a:p>
                      <a:pPr marL="457200" marR="0" algn="ctr">
                        <a:lnSpc>
                          <a:spcPct val="115000"/>
                        </a:lnSpc>
                        <a:spcBef>
                          <a:spcPts val="0"/>
                        </a:spcBef>
                        <a:spcAft>
                          <a:spcPts val="600"/>
                        </a:spcAft>
                      </a:pPr>
                      <a:r>
                        <a:rPr lang="en-GB" sz="1600" b="1" dirty="0">
                          <a:solidFill>
                            <a:srgbClr val="141413"/>
                          </a:solidFill>
                          <a:latin typeface="Garamond"/>
                          <a:ea typeface="Times New Roman"/>
                          <a:cs typeface="Times"/>
                        </a:rPr>
                        <a:t>EU Treaty</a:t>
                      </a:r>
                      <a:endParaRPr lang="en-GB" sz="1600" dirty="0">
                        <a:latin typeface="Calibri"/>
                        <a:ea typeface="Times New Roman"/>
                        <a:cs typeface="Times New Roman"/>
                      </a:endParaRPr>
                    </a:p>
                  </a:txBody>
                  <a:tcPr marL="68568" marR="68568" marT="0" marB="0"/>
                </a:tc>
                <a:tc hMerge="1">
                  <a:txBody>
                    <a:bodyPr/>
                    <a:lstStyle/>
                    <a:p>
                      <a:endParaRPr lang="en-GB"/>
                    </a:p>
                  </a:txBody>
                  <a:tcPr/>
                </a:tc>
                <a:tc>
                  <a:txBody>
                    <a:bodyPr/>
                    <a:lstStyle/>
                    <a:p>
                      <a:pPr marL="457200" marR="0" algn="ctr">
                        <a:lnSpc>
                          <a:spcPct val="115000"/>
                        </a:lnSpc>
                        <a:spcBef>
                          <a:spcPts val="0"/>
                        </a:spcBef>
                        <a:spcAft>
                          <a:spcPts val="600"/>
                        </a:spcAft>
                      </a:pPr>
                      <a:endParaRPr lang="en-GB" sz="1600" dirty="0">
                        <a:solidFill>
                          <a:srgbClr val="141413"/>
                        </a:solidFill>
                        <a:latin typeface="Garamond"/>
                        <a:ea typeface="Times New Roman"/>
                        <a:cs typeface="Times"/>
                      </a:endParaRPr>
                    </a:p>
                  </a:txBody>
                  <a:tcPr marL="68568" marR="68568" marT="0" marB="0"/>
                </a:tc>
                <a:tc gridSpan="2">
                  <a:txBody>
                    <a:bodyPr/>
                    <a:lstStyle/>
                    <a:p>
                      <a:pPr marL="457200" marR="0" algn="ctr">
                        <a:lnSpc>
                          <a:spcPct val="115000"/>
                        </a:lnSpc>
                        <a:spcBef>
                          <a:spcPts val="0"/>
                        </a:spcBef>
                        <a:spcAft>
                          <a:spcPts val="600"/>
                        </a:spcAft>
                      </a:pPr>
                      <a:r>
                        <a:rPr lang="en-GB" sz="1600" b="1">
                          <a:solidFill>
                            <a:srgbClr val="141413"/>
                          </a:solidFill>
                          <a:latin typeface="Garamond"/>
                          <a:ea typeface="Times New Roman"/>
                          <a:cs typeface="Times"/>
                        </a:rPr>
                        <a:t>FEU Treaty</a:t>
                      </a:r>
                      <a:endParaRPr lang="en-GB" sz="1600">
                        <a:latin typeface="Calibri"/>
                        <a:ea typeface="Times New Roman"/>
                        <a:cs typeface="Times New Roman"/>
                      </a:endParaRPr>
                    </a:p>
                  </a:txBody>
                  <a:tcPr marL="68568" marR="68568" marT="0" marB="0"/>
                </a:tc>
                <a:tc hMerge="1">
                  <a:txBody>
                    <a:bodyPr/>
                    <a:lstStyle/>
                    <a:p>
                      <a:endParaRPr lang="en-GB"/>
                    </a:p>
                  </a:txBody>
                  <a:tcPr/>
                </a:tc>
              </a:tr>
              <a:tr h="402034">
                <a:tc>
                  <a:txBody>
                    <a:bodyPr/>
                    <a:lstStyle/>
                    <a:p>
                      <a:pPr algn="just">
                        <a:lnSpc>
                          <a:spcPct val="115000"/>
                        </a:lnSpc>
                        <a:spcAft>
                          <a:spcPts val="600"/>
                        </a:spcAft>
                      </a:pPr>
                      <a:r>
                        <a:rPr lang="en-GB" sz="1600" dirty="0">
                          <a:solidFill>
                            <a:srgbClr val="141413"/>
                          </a:solidFill>
                          <a:latin typeface="Garamond"/>
                          <a:ea typeface="Times New Roman"/>
                          <a:cs typeface="Times"/>
                        </a:rPr>
                        <a:t>Title I</a:t>
                      </a:r>
                      <a:endParaRPr lang="en-GB" sz="1600" dirty="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dirty="0">
                          <a:solidFill>
                            <a:srgbClr val="141413"/>
                          </a:solidFill>
                          <a:latin typeface="Garamond"/>
                          <a:ea typeface="Times New Roman"/>
                          <a:cs typeface="Times"/>
                        </a:rPr>
                        <a:t>Common Provisions</a:t>
                      </a:r>
                      <a:endParaRPr lang="en-GB" sz="1600" dirty="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dirty="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I</a:t>
                      </a:r>
                      <a:endParaRPr lang="en-GB" sz="1600" dirty="0">
                        <a:latin typeface="Calibri"/>
                        <a:ea typeface="Times New Roman"/>
                        <a:cs typeface="Times New Roman"/>
                      </a:endParaRPr>
                    </a:p>
                  </a:txBody>
                  <a:tcPr marL="68568" marR="68568" marT="0" marB="0"/>
                </a:tc>
                <a:tc>
                  <a:txBody>
                    <a:bodyPr/>
                    <a:lstStyle/>
                    <a:p>
                      <a:pPr>
                        <a:lnSpc>
                          <a:spcPct val="115000"/>
                        </a:lnSpc>
                        <a:spcAft>
                          <a:spcPts val="600"/>
                        </a:spcAft>
                      </a:pPr>
                      <a:r>
                        <a:rPr lang="en-GB" sz="1600">
                          <a:solidFill>
                            <a:srgbClr val="141413"/>
                          </a:solidFill>
                          <a:latin typeface="Garamond"/>
                          <a:ea typeface="Times New Roman"/>
                          <a:cs typeface="Times"/>
                        </a:rPr>
                        <a:t>Principles</a:t>
                      </a:r>
                      <a:endParaRPr lang="en-GB" sz="1600">
                        <a:latin typeface="Calibri"/>
                        <a:ea typeface="Times New Roman"/>
                        <a:cs typeface="Times New Roman"/>
                      </a:endParaRPr>
                    </a:p>
                  </a:txBody>
                  <a:tcPr marL="68568" marR="68568" marT="0" marB="0"/>
                </a:tc>
              </a:tr>
              <a:tr h="402034">
                <a:tc>
                  <a:txBody>
                    <a:bodyPr/>
                    <a:lstStyle/>
                    <a:p>
                      <a:pPr algn="just">
                        <a:lnSpc>
                          <a:spcPct val="115000"/>
                        </a:lnSpc>
                        <a:spcAft>
                          <a:spcPts val="600"/>
                        </a:spcAft>
                      </a:pPr>
                      <a:r>
                        <a:rPr lang="en-GB" sz="1600" dirty="0">
                          <a:solidFill>
                            <a:srgbClr val="141413"/>
                          </a:solidFill>
                          <a:latin typeface="Garamond"/>
                          <a:ea typeface="Times New Roman"/>
                          <a:cs typeface="Times"/>
                        </a:rPr>
                        <a:t>Title II</a:t>
                      </a:r>
                      <a:endParaRPr lang="en-GB" sz="1600" dirty="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dirty="0">
                          <a:solidFill>
                            <a:srgbClr val="141413"/>
                          </a:solidFill>
                          <a:latin typeface="Garamond"/>
                          <a:ea typeface="Times New Roman"/>
                          <a:cs typeface="Times"/>
                        </a:rPr>
                        <a:t>Democratic Principles</a:t>
                      </a:r>
                      <a:endParaRPr lang="en-GB" sz="1600" dirty="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dirty="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II</a:t>
                      </a:r>
                      <a:endParaRPr lang="en-GB" sz="1600" dirty="0">
                        <a:latin typeface="Calibri"/>
                        <a:ea typeface="Times New Roman"/>
                        <a:cs typeface="Times New Roman"/>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Citizenship (Non-Discrimination)</a:t>
                      </a:r>
                      <a:endParaRPr lang="en-GB" sz="1600" dirty="0">
                        <a:latin typeface="Calibri"/>
                        <a:ea typeface="Times New Roman"/>
                        <a:cs typeface="Times New Roman"/>
                      </a:endParaRPr>
                    </a:p>
                  </a:txBody>
                  <a:tcPr marL="68568" marR="68568" marT="0" marB="0"/>
                </a:tc>
              </a:tr>
              <a:tr h="402034">
                <a:tc>
                  <a:txBody>
                    <a:bodyPr/>
                    <a:lstStyle/>
                    <a:p>
                      <a:pPr algn="just">
                        <a:lnSpc>
                          <a:spcPct val="115000"/>
                        </a:lnSpc>
                        <a:spcAft>
                          <a:spcPts val="600"/>
                        </a:spcAft>
                      </a:pPr>
                      <a:r>
                        <a:rPr lang="en-GB" sz="1600">
                          <a:solidFill>
                            <a:srgbClr val="141413"/>
                          </a:solidFill>
                          <a:latin typeface="Garamond"/>
                          <a:ea typeface="Times New Roman"/>
                          <a:cs typeface="Times"/>
                        </a:rPr>
                        <a:t>Title III</a:t>
                      </a:r>
                      <a:endParaRPr lang="en-GB" sz="160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dirty="0">
                          <a:solidFill>
                            <a:srgbClr val="141413"/>
                          </a:solidFill>
                          <a:latin typeface="Garamond"/>
                          <a:ea typeface="Times New Roman"/>
                          <a:cs typeface="Times"/>
                        </a:rPr>
                        <a:t>Institutions</a:t>
                      </a:r>
                      <a:endParaRPr lang="en-GB" sz="1600" dirty="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III</a:t>
                      </a:r>
                      <a:endParaRPr lang="en-GB" sz="1600" dirty="0">
                        <a:latin typeface="Calibri"/>
                        <a:ea typeface="Times New Roman"/>
                        <a:cs typeface="Times New Roman"/>
                      </a:endParaRPr>
                    </a:p>
                  </a:txBody>
                  <a:tcPr marL="68568" marR="68568" marT="0" marB="0">
                    <a:solidFill>
                      <a:schemeClr val="accent1">
                        <a:lumMod val="50000"/>
                      </a:schemeClr>
                    </a:solidFill>
                  </a:tcPr>
                </a:tc>
                <a:tc>
                  <a:txBody>
                    <a:bodyPr/>
                    <a:lstStyle/>
                    <a:p>
                      <a:pPr>
                        <a:lnSpc>
                          <a:spcPct val="115000"/>
                        </a:lnSpc>
                        <a:spcAft>
                          <a:spcPts val="600"/>
                        </a:spcAft>
                      </a:pPr>
                      <a:r>
                        <a:rPr lang="en-GB" sz="1600" dirty="0">
                          <a:solidFill>
                            <a:srgbClr val="141413"/>
                          </a:solidFill>
                          <a:latin typeface="Garamond"/>
                          <a:ea typeface="Times New Roman"/>
                          <a:cs typeface="Times"/>
                        </a:rPr>
                        <a:t>Union (Internal) Policies</a:t>
                      </a:r>
                      <a:endParaRPr lang="en-GB" sz="1600" dirty="0">
                        <a:latin typeface="Calibri"/>
                        <a:ea typeface="Times New Roman"/>
                        <a:cs typeface="Times New Roman"/>
                      </a:endParaRPr>
                    </a:p>
                  </a:txBody>
                  <a:tcPr marL="68568" marR="68568" marT="0" marB="0">
                    <a:solidFill>
                      <a:schemeClr val="accent1">
                        <a:lumMod val="50000"/>
                      </a:schemeClr>
                    </a:solidFill>
                  </a:tcPr>
                </a:tc>
              </a:tr>
              <a:tr h="402034">
                <a:tc>
                  <a:txBody>
                    <a:bodyPr/>
                    <a:lstStyle/>
                    <a:p>
                      <a:pPr algn="just">
                        <a:lnSpc>
                          <a:spcPct val="115000"/>
                        </a:lnSpc>
                        <a:spcAft>
                          <a:spcPts val="600"/>
                        </a:spcAft>
                      </a:pPr>
                      <a:r>
                        <a:rPr lang="en-GB" sz="1600">
                          <a:solidFill>
                            <a:srgbClr val="141413"/>
                          </a:solidFill>
                          <a:latin typeface="Garamond"/>
                          <a:ea typeface="Times New Roman"/>
                          <a:cs typeface="Times"/>
                        </a:rPr>
                        <a:t>Title IV</a:t>
                      </a:r>
                      <a:endParaRPr lang="en-GB" sz="160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dirty="0">
                          <a:solidFill>
                            <a:srgbClr val="141413"/>
                          </a:solidFill>
                          <a:latin typeface="Garamond"/>
                          <a:ea typeface="Times New Roman"/>
                          <a:cs typeface="Times"/>
                        </a:rPr>
                        <a:t>Enhanced Cooperation</a:t>
                      </a:r>
                      <a:endParaRPr lang="en-GB" sz="1600" dirty="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dirty="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IV</a:t>
                      </a:r>
                      <a:endParaRPr lang="en-GB" sz="1600" dirty="0">
                        <a:latin typeface="Calibri"/>
                        <a:ea typeface="Times New Roman"/>
                        <a:cs typeface="Times New Roman"/>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Overseas Associations</a:t>
                      </a:r>
                      <a:endParaRPr lang="en-GB" sz="1600" dirty="0">
                        <a:latin typeface="Calibri"/>
                        <a:ea typeface="Times New Roman"/>
                        <a:cs typeface="Times New Roman"/>
                      </a:endParaRPr>
                    </a:p>
                  </a:txBody>
                  <a:tcPr marL="68568" marR="68568" marT="0" marB="0"/>
                </a:tc>
              </a:tr>
              <a:tr h="402034">
                <a:tc>
                  <a:txBody>
                    <a:bodyPr/>
                    <a:lstStyle/>
                    <a:p>
                      <a:pPr algn="just">
                        <a:lnSpc>
                          <a:spcPct val="115000"/>
                        </a:lnSpc>
                        <a:spcAft>
                          <a:spcPts val="600"/>
                        </a:spcAft>
                      </a:pPr>
                      <a:r>
                        <a:rPr lang="en-GB" sz="1600">
                          <a:solidFill>
                            <a:srgbClr val="141413"/>
                          </a:solidFill>
                          <a:latin typeface="Garamond"/>
                          <a:ea typeface="Times New Roman"/>
                          <a:cs typeface="Times"/>
                        </a:rPr>
                        <a:t>Title V</a:t>
                      </a:r>
                      <a:endParaRPr lang="en-GB" sz="160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a:solidFill>
                            <a:srgbClr val="141413"/>
                          </a:solidFill>
                          <a:latin typeface="Garamond"/>
                          <a:ea typeface="Times New Roman"/>
                          <a:cs typeface="Times"/>
                        </a:rPr>
                        <a:t>External Action, and CFSP</a:t>
                      </a:r>
                      <a:endParaRPr lang="en-GB" sz="160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V</a:t>
                      </a:r>
                      <a:endParaRPr lang="en-GB" sz="1600" dirty="0">
                        <a:latin typeface="Calibri"/>
                        <a:ea typeface="Times New Roman"/>
                        <a:cs typeface="Times New Roman"/>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External Action</a:t>
                      </a:r>
                      <a:endParaRPr lang="en-GB" sz="1600" dirty="0">
                        <a:latin typeface="Calibri"/>
                        <a:ea typeface="Times New Roman"/>
                        <a:cs typeface="Times New Roman"/>
                      </a:endParaRPr>
                    </a:p>
                  </a:txBody>
                  <a:tcPr marL="68568" marR="68568" marT="0" marB="0"/>
                </a:tc>
              </a:tr>
              <a:tr h="402034">
                <a:tc>
                  <a:txBody>
                    <a:bodyPr/>
                    <a:lstStyle/>
                    <a:p>
                      <a:pPr algn="just">
                        <a:lnSpc>
                          <a:spcPct val="115000"/>
                        </a:lnSpc>
                        <a:spcAft>
                          <a:spcPts val="600"/>
                        </a:spcAft>
                      </a:pPr>
                      <a:r>
                        <a:rPr lang="en-GB" sz="1600">
                          <a:solidFill>
                            <a:srgbClr val="141413"/>
                          </a:solidFill>
                          <a:latin typeface="Garamond"/>
                          <a:ea typeface="Times New Roman"/>
                          <a:cs typeface="Times"/>
                        </a:rPr>
                        <a:t>Title VI</a:t>
                      </a:r>
                      <a:endParaRPr lang="en-GB" sz="1600">
                        <a:latin typeface="Calibri"/>
                        <a:ea typeface="Times New Roman"/>
                        <a:cs typeface="Times New Roman"/>
                      </a:endParaRPr>
                    </a:p>
                  </a:txBody>
                  <a:tcPr marL="68568" marR="68568" marT="0" marB="0"/>
                </a:tc>
                <a:tc>
                  <a:txBody>
                    <a:bodyPr/>
                    <a:lstStyle/>
                    <a:p>
                      <a:pPr algn="just">
                        <a:lnSpc>
                          <a:spcPct val="115000"/>
                        </a:lnSpc>
                        <a:spcAft>
                          <a:spcPts val="600"/>
                        </a:spcAft>
                      </a:pPr>
                      <a:r>
                        <a:rPr lang="en-GB" sz="1600">
                          <a:solidFill>
                            <a:srgbClr val="141413"/>
                          </a:solidFill>
                          <a:latin typeface="Garamond"/>
                          <a:ea typeface="Times New Roman"/>
                          <a:cs typeface="Times"/>
                        </a:rPr>
                        <a:t>Final Provisions</a:t>
                      </a:r>
                      <a:endParaRPr lang="en-GB" sz="1600">
                        <a:latin typeface="Calibri"/>
                        <a:ea typeface="Times New Roman"/>
                        <a:cs typeface="Times New Roman"/>
                      </a:endParaRPr>
                    </a:p>
                  </a:txBody>
                  <a:tcPr marL="68568" marR="68568" marT="0" marB="0"/>
                </a:tc>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Part VI</a:t>
                      </a:r>
                      <a:endParaRPr lang="en-GB" sz="1600" dirty="0">
                        <a:latin typeface="Calibri"/>
                        <a:ea typeface="Times New Roman"/>
                        <a:cs typeface="Times New Roman"/>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Institutions &amp; Finances</a:t>
                      </a:r>
                      <a:endParaRPr lang="en-GB" sz="1600" dirty="0">
                        <a:latin typeface="Calibri"/>
                        <a:ea typeface="Times New Roman"/>
                        <a:cs typeface="Times New Roman"/>
                      </a:endParaRPr>
                    </a:p>
                  </a:txBody>
                  <a:tcPr marL="68568" marR="68568" marT="0" marB="0"/>
                </a:tc>
              </a:tr>
              <a:tr h="402034">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marL="457200" marR="0" algn="just">
                        <a:lnSpc>
                          <a:spcPct val="115000"/>
                        </a:lnSpc>
                        <a:spcBef>
                          <a:spcPts val="0"/>
                        </a:spcBef>
                        <a:spcAft>
                          <a:spcPts val="600"/>
                        </a:spcAft>
                      </a:pPr>
                      <a:endParaRPr lang="en-GB" sz="1600">
                        <a:solidFill>
                          <a:srgbClr val="141413"/>
                        </a:solidFill>
                        <a:latin typeface="Garamond"/>
                        <a:ea typeface="Times New Roman"/>
                        <a:cs typeface="Times"/>
                      </a:endParaRPr>
                    </a:p>
                  </a:txBody>
                  <a:tcPr marL="68568" marR="68568" marT="0" marB="0"/>
                </a:tc>
                <a:tc>
                  <a:txBody>
                    <a:bodyPr/>
                    <a:lstStyle/>
                    <a:p>
                      <a:pPr>
                        <a:lnSpc>
                          <a:spcPct val="115000"/>
                        </a:lnSpc>
                        <a:spcAft>
                          <a:spcPts val="600"/>
                        </a:spcAft>
                      </a:pPr>
                      <a:r>
                        <a:rPr lang="en-GB" sz="1600">
                          <a:solidFill>
                            <a:srgbClr val="141413"/>
                          </a:solidFill>
                          <a:latin typeface="Garamond"/>
                          <a:ea typeface="Times New Roman"/>
                          <a:cs typeface="Times"/>
                        </a:rPr>
                        <a:t>Part VII</a:t>
                      </a:r>
                      <a:endParaRPr lang="en-GB" sz="1600">
                        <a:latin typeface="Calibri"/>
                        <a:ea typeface="Times New Roman"/>
                        <a:cs typeface="Times New Roman"/>
                      </a:endParaRPr>
                    </a:p>
                  </a:txBody>
                  <a:tcPr marL="68568" marR="68568" marT="0" marB="0"/>
                </a:tc>
                <a:tc>
                  <a:txBody>
                    <a:bodyPr/>
                    <a:lstStyle/>
                    <a:p>
                      <a:pPr>
                        <a:lnSpc>
                          <a:spcPct val="115000"/>
                        </a:lnSpc>
                        <a:spcAft>
                          <a:spcPts val="600"/>
                        </a:spcAft>
                      </a:pPr>
                      <a:r>
                        <a:rPr lang="en-GB" sz="1600" dirty="0">
                          <a:solidFill>
                            <a:srgbClr val="141413"/>
                          </a:solidFill>
                          <a:latin typeface="Garamond"/>
                          <a:ea typeface="Times New Roman"/>
                          <a:cs typeface="Times"/>
                        </a:rPr>
                        <a:t>General &amp; Final Provisions</a:t>
                      </a:r>
                      <a:endParaRPr lang="en-GB" sz="1600" dirty="0">
                        <a:latin typeface="Calibri"/>
                        <a:ea typeface="Times New Roman"/>
                        <a:cs typeface="Times New Roman"/>
                      </a:endParaRPr>
                    </a:p>
                  </a:txBody>
                  <a:tcPr marL="68568" marR="68568" marT="0" marB="0"/>
                </a:tc>
              </a:tr>
              <a:tr h="402034">
                <a:tc gridSpan="5">
                  <a:txBody>
                    <a:bodyPr/>
                    <a:lstStyle/>
                    <a:p>
                      <a:pPr marL="0" marR="0" algn="ctr">
                        <a:lnSpc>
                          <a:spcPct val="115000"/>
                        </a:lnSpc>
                        <a:spcBef>
                          <a:spcPts val="600"/>
                        </a:spcBef>
                        <a:spcAft>
                          <a:spcPts val="600"/>
                        </a:spcAft>
                      </a:pPr>
                      <a:r>
                        <a:rPr lang="en-GB" sz="1600" dirty="0">
                          <a:solidFill>
                            <a:srgbClr val="141413"/>
                          </a:solidFill>
                          <a:latin typeface="Garamond"/>
                          <a:ea typeface="Times New Roman"/>
                          <a:cs typeface="Times"/>
                        </a:rPr>
                        <a:t>Charter of Fundamental Rights</a:t>
                      </a:r>
                      <a:endParaRPr lang="en-GB" sz="1600" dirty="0">
                        <a:latin typeface="Calibri"/>
                        <a:ea typeface="Times New Roman"/>
                        <a:cs typeface="Times New Roman"/>
                      </a:endParaRPr>
                    </a:p>
                  </a:txBody>
                  <a:tcPr marL="68568" marR="685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2034">
                <a:tc gridSpan="5">
                  <a:txBody>
                    <a:bodyPr/>
                    <a:lstStyle/>
                    <a:p>
                      <a:pPr algn="ctr">
                        <a:lnSpc>
                          <a:spcPct val="115000"/>
                        </a:lnSpc>
                        <a:spcAft>
                          <a:spcPts val="600"/>
                        </a:spcAft>
                      </a:pPr>
                      <a:r>
                        <a:rPr lang="en-GB" sz="1600" dirty="0">
                          <a:solidFill>
                            <a:srgbClr val="141413"/>
                          </a:solidFill>
                          <a:latin typeface="Garamond"/>
                          <a:ea typeface="Times New Roman"/>
                          <a:cs typeface="Times"/>
                        </a:rPr>
                        <a:t>Protocols (37)</a:t>
                      </a:r>
                      <a:endParaRPr lang="en-GB" sz="1600" dirty="0">
                        <a:latin typeface="Calibri"/>
                        <a:ea typeface="Times New Roman"/>
                        <a:cs typeface="Times New Roman"/>
                      </a:endParaRPr>
                    </a:p>
                  </a:txBody>
                  <a:tcPr marL="68568" marR="685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02034">
                <a:tc gridSpan="5">
                  <a:txBody>
                    <a:bodyPr/>
                    <a:lstStyle/>
                    <a:p>
                      <a:pPr algn="ctr">
                        <a:lnSpc>
                          <a:spcPct val="115000"/>
                        </a:lnSpc>
                        <a:spcAft>
                          <a:spcPts val="600"/>
                        </a:spcAft>
                      </a:pPr>
                      <a:r>
                        <a:rPr lang="en-GB" sz="1600" dirty="0">
                          <a:solidFill>
                            <a:srgbClr val="141413"/>
                          </a:solidFill>
                          <a:latin typeface="Garamond"/>
                          <a:ea typeface="Times New Roman"/>
                          <a:cs typeface="Times"/>
                        </a:rPr>
                        <a:t>Declarations (65)</a:t>
                      </a:r>
                      <a:endParaRPr lang="en-GB" sz="1600" dirty="0">
                        <a:latin typeface="Calibri"/>
                        <a:ea typeface="Times New Roman"/>
                        <a:cs typeface="Times New Roman"/>
                      </a:endParaRPr>
                    </a:p>
                  </a:txBody>
                  <a:tcPr marL="68568" marR="68568"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52539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dirty="0">
              <a:latin typeface="Century Gothic" charset="0"/>
            </a:endParaRPr>
          </a:p>
        </p:txBody>
      </p:sp>
      <p:pic>
        <p:nvPicPr>
          <p:cNvPr id="3" name="Content Placeholder 2" descr="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4520" t="-8009" r="-184" b="-632"/>
          <a:stretch/>
        </p:blipFill>
        <p:spPr>
          <a:xfrm>
            <a:off x="-294122" y="-125955"/>
            <a:ext cx="7577836" cy="6633641"/>
          </a:xfrm>
        </p:spPr>
      </p:pic>
    </p:spTree>
    <p:extLst>
      <p:ext uri="{BB962C8B-B14F-4D97-AF65-F5344CB8AC3E}">
        <p14:creationId xmlns:p14="http://schemas.microsoft.com/office/powerpoint/2010/main" val="390287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0800"/>
            <a:ext cx="7745505" cy="3535362"/>
          </a:xfrm>
        </p:spPr>
        <p:txBody>
          <a:bodyPr/>
          <a:lstStyle/>
          <a:p>
            <a:pPr marL="0" indent="0">
              <a:buNone/>
            </a:pPr>
            <a:r>
              <a:rPr lang="en-US" sz="2800" dirty="0">
                <a:latin typeface="Century Gothic" charset="0"/>
              </a:rPr>
              <a:t>The Union is based on the principle of conferral, but where are the Union’s executive powers? </a:t>
            </a:r>
            <a:r>
              <a:rPr lang="en-GB" sz="2800" dirty="0">
                <a:latin typeface="Century Gothic" charset="0"/>
              </a:rPr>
              <a:t>The vast majority of its competences were originally “legislative” competences; and executive powers were expressly attributed in – very – few areas indeed.</a:t>
            </a:r>
            <a:r>
              <a:rPr lang="en-US" sz="2800" dirty="0">
                <a:latin typeface="Century Gothic" charset="0"/>
              </a:rPr>
              <a:t>   </a:t>
            </a:r>
          </a:p>
          <a:p>
            <a:pPr marL="0" indent="0">
              <a:buNone/>
            </a:pPr>
            <a:endParaRPr lang="en-US" dirty="0"/>
          </a:p>
        </p:txBody>
      </p:sp>
      <p:sp>
        <p:nvSpPr>
          <p:cNvPr id="3" name="Title 2"/>
          <p:cNvSpPr>
            <a:spLocks noGrp="1"/>
          </p:cNvSpPr>
          <p:nvPr>
            <p:ph type="title"/>
          </p:nvPr>
        </p:nvSpPr>
        <p:spPr/>
        <p:txBody>
          <a:bodyPr/>
          <a:lstStyle/>
          <a:p>
            <a:r>
              <a:rPr lang="en-US" sz="3200" dirty="0" smtClean="0"/>
              <a:t>What about the executive powers?</a:t>
            </a:r>
            <a:endParaRPr lang="en-US" sz="3200" dirty="0"/>
          </a:p>
        </p:txBody>
      </p:sp>
    </p:spTree>
    <p:extLst>
      <p:ext uri="{BB962C8B-B14F-4D97-AF65-F5344CB8AC3E}">
        <p14:creationId xmlns:p14="http://schemas.microsoft.com/office/powerpoint/2010/main" val="277066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1042988" y="1027113"/>
            <a:ext cx="7024687" cy="633412"/>
          </a:xfrm>
        </p:spPr>
        <p:txBody>
          <a:bodyPr/>
          <a:lstStyle/>
          <a:p>
            <a:r>
              <a:rPr lang="en-US" sz="4800" dirty="0">
                <a:latin typeface="Century Gothic" charset="0"/>
              </a:rPr>
              <a:t>Article 114 TFEU</a:t>
            </a:r>
          </a:p>
        </p:txBody>
      </p:sp>
      <p:sp>
        <p:nvSpPr>
          <p:cNvPr id="83970" name="Content Placeholder 2"/>
          <p:cNvSpPr>
            <a:spLocks noGrp="1"/>
          </p:cNvSpPr>
          <p:nvPr>
            <p:ph idx="1"/>
          </p:nvPr>
        </p:nvSpPr>
        <p:spPr>
          <a:xfrm>
            <a:off x="699247" y="2590800"/>
            <a:ext cx="7745505" cy="3535362"/>
          </a:xfrm>
        </p:spPr>
        <p:txBody>
          <a:bodyPr/>
          <a:lstStyle/>
          <a:p>
            <a:pPr marL="69850" indent="0" algn="just">
              <a:buFont typeface="Wingdings 2" charset="0"/>
              <a:buNone/>
            </a:pPr>
            <a:r>
              <a:rPr lang="en-GB" sz="2000" dirty="0">
                <a:latin typeface="Century Gothic" charset="0"/>
              </a:rPr>
              <a:t>The Union’s internal market competence under Article 114 TFEU allows the Union to adopt “measures for the approximation of the provisions laid down by law, regulation or administrative action in Member States”. </a:t>
            </a:r>
            <a:r>
              <a:rPr lang="en-GB" sz="2000" dirty="0">
                <a:solidFill>
                  <a:srgbClr val="FF6600"/>
                </a:solidFill>
                <a:latin typeface="Century Gothic" charset="0"/>
              </a:rPr>
              <a:t>The power to adopt “measures” appeared to include the power to adopt individual decisions. </a:t>
            </a: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332780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042988" y="1027113"/>
            <a:ext cx="7024687" cy="790575"/>
          </a:xfrm>
        </p:spPr>
        <p:txBody>
          <a:bodyPr/>
          <a:lstStyle/>
          <a:p>
            <a:r>
              <a:rPr lang="en-US" sz="2400" dirty="0">
                <a:latin typeface="Century Gothic" charset="0"/>
              </a:rPr>
              <a:t>Germany v Council (Product Safety Directive</a:t>
            </a:r>
            <a:r>
              <a:rPr lang="en-US" sz="2400" dirty="0" smtClean="0">
                <a:latin typeface="Century Gothic" charset="0"/>
              </a:rPr>
              <a:t>)</a:t>
            </a:r>
            <a:br>
              <a:rPr lang="en-US" sz="2400" dirty="0" smtClean="0">
                <a:latin typeface="Century Gothic" charset="0"/>
              </a:rPr>
            </a:br>
            <a:r>
              <a:rPr lang="en-US" sz="2400" dirty="0" smtClean="0">
                <a:latin typeface="Century Gothic" charset="0"/>
              </a:rPr>
              <a:t>Case </a:t>
            </a:r>
            <a:r>
              <a:rPr lang="en-US" sz="2400" dirty="0">
                <a:latin typeface="Century Gothic" charset="0"/>
              </a:rPr>
              <a:t>C-359/92</a:t>
            </a:r>
          </a:p>
        </p:txBody>
      </p:sp>
      <p:sp>
        <p:nvSpPr>
          <p:cNvPr id="84994" name="Content Placeholder 2"/>
          <p:cNvSpPr>
            <a:spLocks noGrp="1"/>
          </p:cNvSpPr>
          <p:nvPr>
            <p:ph idx="1"/>
          </p:nvPr>
        </p:nvSpPr>
        <p:spPr/>
        <p:txBody>
          <a:bodyPr/>
          <a:lstStyle/>
          <a:p>
            <a:pPr marL="69850" indent="0" algn="just">
              <a:buFont typeface="Wingdings 2" charset="0"/>
              <a:buNone/>
            </a:pPr>
            <a:r>
              <a:rPr lang="en-GB" sz="2200">
                <a:latin typeface="Century Gothic" charset="0"/>
              </a:rPr>
              <a:t>In certain fields, and particularly in that of product safety, the approximation of general laws alone may not be sufficient to ensure the unity of the market. Consequently, the concept of "measures for the approximation" of legislation must be interpreted as encompassing the [Union]' s power to lay down measures relating to a specific product or class of products </a:t>
            </a:r>
            <a:r>
              <a:rPr lang="en-GB" sz="2200">
                <a:solidFill>
                  <a:srgbClr val="FF0000"/>
                </a:solidFill>
                <a:latin typeface="Century Gothic" charset="0"/>
              </a:rPr>
              <a:t>and, if necessary, individual measures concerning those products</a:t>
            </a:r>
            <a:r>
              <a:rPr lang="en-GB" sz="2200">
                <a:latin typeface="Century Gothic" charset="0"/>
              </a:rPr>
              <a:t>. </a:t>
            </a:r>
            <a:endParaRPr lang="en-US" sz="2200">
              <a:latin typeface="Century Gothic" charset="0"/>
            </a:endParaRPr>
          </a:p>
        </p:txBody>
      </p:sp>
    </p:spTree>
    <p:extLst>
      <p:ext uri="{BB962C8B-B14F-4D97-AF65-F5344CB8AC3E}">
        <p14:creationId xmlns:p14="http://schemas.microsoft.com/office/powerpoint/2010/main" val="165004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260350"/>
            <a:ext cx="8353425" cy="1152525"/>
          </a:xfrm>
        </p:spPr>
        <p:txBody>
          <a:bodyPr/>
          <a:lstStyle/>
          <a:p>
            <a:r>
              <a:rPr lang="en-GB" sz="3200" b="1">
                <a:latin typeface="Times" charset="0"/>
                <a:ea typeface="MS PGothic" charset="0"/>
              </a:rPr>
              <a:t>Treaty establishing a Constitution for Europe</a:t>
            </a:r>
          </a:p>
        </p:txBody>
      </p:sp>
      <p:sp>
        <p:nvSpPr>
          <p:cNvPr id="9219" name="Content Placeholder 2"/>
          <p:cNvSpPr>
            <a:spLocks noGrp="1"/>
          </p:cNvSpPr>
          <p:nvPr>
            <p:ph sz="half" idx="4294967295"/>
          </p:nvPr>
        </p:nvSpPr>
        <p:spPr>
          <a:xfrm>
            <a:off x="395288" y="1828800"/>
            <a:ext cx="4608512" cy="4192588"/>
          </a:xfrm>
          <a:prstGeom prst="rect">
            <a:avLst/>
          </a:prstGeom>
        </p:spPr>
        <p:txBody>
          <a:bodyPr>
            <a:normAutofit fontScale="92500" lnSpcReduction="10000"/>
          </a:bodyPr>
          <a:lstStyle/>
          <a:p>
            <a:pPr marL="0" indent="0" algn="ctr">
              <a:buFontTx/>
              <a:buNone/>
            </a:pPr>
            <a:r>
              <a:rPr lang="en-GB" sz="2000" i="1" dirty="0">
                <a:latin typeface="Arial" charset="0"/>
                <a:ea typeface="MS PGothic" charset="0"/>
              </a:rPr>
              <a:t>Preamble of the Constitution</a:t>
            </a:r>
          </a:p>
          <a:p>
            <a:pPr marL="0" indent="0" algn="just">
              <a:buFontTx/>
              <a:buNone/>
            </a:pPr>
            <a:r>
              <a:rPr lang="en-GB" sz="2000" dirty="0">
                <a:latin typeface="Arial" charset="0"/>
                <a:ea typeface="MS PGothic" charset="0"/>
              </a:rPr>
              <a:t>‘DRAWING INSPIRATION from the cultural, religious and humanist inheritance of Europe, from which have developed the universal values of the inviolable and inalienable rights of the human person, freedom, democracy, equality and the rule of law.’ (…)</a:t>
            </a:r>
          </a:p>
          <a:p>
            <a:pPr marL="0" indent="0" algn="just">
              <a:buFontTx/>
              <a:buNone/>
            </a:pPr>
            <a:endParaRPr lang="en-GB" sz="2000" dirty="0">
              <a:latin typeface="Arial" charset="0"/>
              <a:ea typeface="MS PGothic" charset="0"/>
            </a:endParaRPr>
          </a:p>
          <a:p>
            <a:pPr marL="0" indent="0" algn="just">
              <a:buFontTx/>
              <a:buNone/>
            </a:pPr>
            <a:r>
              <a:rPr lang="en-GB" sz="2000" dirty="0">
                <a:latin typeface="Arial" charset="0"/>
                <a:ea typeface="MS PGothic" charset="0"/>
              </a:rPr>
              <a:t>‘CONVINCED  that, while remaining proud of their own national identities and history, the peoples of Europe are determined to transcend their former divisions and, united ever more closely, to forge a common destiny.’</a:t>
            </a:r>
          </a:p>
        </p:txBody>
      </p:sp>
      <p:sp>
        <p:nvSpPr>
          <p:cNvPr id="9220" name="Content Placeholder 3"/>
          <p:cNvSpPr>
            <a:spLocks noGrp="1"/>
          </p:cNvSpPr>
          <p:nvPr>
            <p:ph sz="half" idx="4294967295"/>
          </p:nvPr>
        </p:nvSpPr>
        <p:spPr>
          <a:xfrm>
            <a:off x="5148263" y="1125538"/>
            <a:ext cx="3600450" cy="5040312"/>
          </a:xfrm>
          <a:prstGeom prst="rect">
            <a:avLst/>
          </a:prstGeom>
        </p:spPr>
        <p:txBody>
          <a:bodyPr>
            <a:normAutofit/>
          </a:bodyPr>
          <a:lstStyle/>
          <a:p>
            <a:pPr marL="0" indent="0" algn="ctr">
              <a:buFontTx/>
              <a:buNone/>
            </a:pPr>
            <a:endParaRPr lang="en-US" sz="2000" i="1">
              <a:latin typeface="Arial" charset="0"/>
              <a:ea typeface="MS PGothic" charset="0"/>
            </a:endParaRP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752599"/>
            <a:ext cx="3384550" cy="1679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4267200"/>
            <a:ext cx="3455988" cy="17541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5103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042988" y="1027113"/>
            <a:ext cx="7024687" cy="614362"/>
          </a:xfrm>
        </p:spPr>
        <p:txBody>
          <a:bodyPr/>
          <a:lstStyle/>
          <a:p>
            <a:r>
              <a:rPr lang="en-US" sz="3600" dirty="0">
                <a:latin typeface="Century Gothic" charset="0"/>
              </a:rPr>
              <a:t>Article 352 TFEU</a:t>
            </a:r>
          </a:p>
        </p:txBody>
      </p:sp>
      <p:sp>
        <p:nvSpPr>
          <p:cNvPr id="86018" name="Content Placeholder 2"/>
          <p:cNvSpPr>
            <a:spLocks noGrp="1"/>
          </p:cNvSpPr>
          <p:nvPr>
            <p:ph idx="1"/>
          </p:nvPr>
        </p:nvSpPr>
        <p:spPr>
          <a:xfrm>
            <a:off x="1042988" y="2286000"/>
            <a:ext cx="6777037" cy="3332163"/>
          </a:xfrm>
        </p:spPr>
        <p:txBody>
          <a:bodyPr>
            <a:normAutofit lnSpcReduction="10000"/>
          </a:bodyPr>
          <a:lstStyle/>
          <a:p>
            <a:pPr marL="69850" indent="0" algn="just">
              <a:buFont typeface="Wingdings 2" charset="0"/>
              <a:buNone/>
            </a:pPr>
            <a:r>
              <a:rPr lang="en-GB" sz="2200" dirty="0">
                <a:latin typeface="Century Gothic" charset="0"/>
              </a:rPr>
              <a:t>And an even more general legal basis for the adoption of administrative measures may be available to the European Union: Article 352 TFEU. </a:t>
            </a:r>
            <a:r>
              <a:rPr lang="en-GB" sz="2200" dirty="0">
                <a:solidFill>
                  <a:srgbClr val="FF0000"/>
                </a:solidFill>
                <a:latin typeface="Century Gothic" charset="0"/>
              </a:rPr>
              <a:t>The article allows the Union to “adopt the appropriate measures”, where this is necessary to attain one of the objectives set out in the Treaties. </a:t>
            </a:r>
            <a:r>
              <a:rPr lang="en-GB" sz="2200" dirty="0">
                <a:latin typeface="Century Gothic" charset="0"/>
              </a:rPr>
              <a:t>This power includes the competence to adopt administrative decisions.</a:t>
            </a:r>
          </a:p>
          <a:p>
            <a:pPr marL="69850" indent="0">
              <a:buFont typeface="Wingdings 2" charset="0"/>
              <a:buNone/>
            </a:pPr>
            <a:endParaRPr lang="en-GB" sz="2200" dirty="0">
              <a:latin typeface="Century Gothic" charset="0"/>
            </a:endParaRPr>
          </a:p>
          <a:p>
            <a:pPr marL="69850" indent="0">
              <a:buFont typeface="Wingdings 2" charset="0"/>
              <a:buNone/>
            </a:pPr>
            <a:r>
              <a:rPr lang="en-GB" sz="2200" b="1" dirty="0">
                <a:latin typeface="Century Gothic" charset="0"/>
              </a:rPr>
              <a:t>Administrative Infrastructure: Agencies!</a:t>
            </a:r>
            <a:endParaRPr lang="en-US" sz="2200" b="1" dirty="0">
              <a:latin typeface="Century Gothic" charset="0"/>
            </a:endParaRPr>
          </a:p>
        </p:txBody>
      </p:sp>
    </p:spTree>
    <p:extLst>
      <p:ext uri="{BB962C8B-B14F-4D97-AF65-F5344CB8AC3E}">
        <p14:creationId xmlns:p14="http://schemas.microsoft.com/office/powerpoint/2010/main" val="1868797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066800" y="1066800"/>
            <a:ext cx="7024687" cy="595313"/>
          </a:xfrm>
        </p:spPr>
        <p:txBody>
          <a:bodyPr/>
          <a:lstStyle/>
          <a:p>
            <a:r>
              <a:rPr lang="en-US" sz="3200" dirty="0" smtClean="0">
                <a:latin typeface="Century Gothic" charset="0"/>
              </a:rPr>
              <a:t>Decentralization Model…?</a:t>
            </a:r>
            <a:endParaRPr lang="en-US" sz="3200" dirty="0">
              <a:latin typeface="Century Gothic" charset="0"/>
            </a:endParaRPr>
          </a:p>
        </p:txBody>
      </p:sp>
      <p:sp>
        <p:nvSpPr>
          <p:cNvPr id="80898" name="Content Placeholder 2"/>
          <p:cNvSpPr>
            <a:spLocks noGrp="1"/>
          </p:cNvSpPr>
          <p:nvPr>
            <p:ph idx="1"/>
          </p:nvPr>
        </p:nvSpPr>
        <p:spPr/>
        <p:txBody>
          <a:bodyPr/>
          <a:lstStyle/>
          <a:p>
            <a:pPr marL="69850" indent="0">
              <a:buFont typeface="Wingdings 2" charset="0"/>
              <a:buNone/>
            </a:pPr>
            <a:r>
              <a:rPr lang="en-GB" b="1">
                <a:latin typeface="Century Gothic" charset="0"/>
              </a:rPr>
              <a:t>Article 291 (1) TFEU</a:t>
            </a:r>
          </a:p>
          <a:p>
            <a:pPr marL="69850" indent="0">
              <a:buFont typeface="Wingdings 2" charset="0"/>
              <a:buNone/>
            </a:pPr>
            <a:endParaRPr lang="en-GB" b="1">
              <a:latin typeface="Century Gothic" charset="0"/>
            </a:endParaRPr>
          </a:p>
          <a:p>
            <a:pPr marL="69850" indent="0" algn="just">
              <a:buFont typeface="Wingdings 2" charset="0"/>
              <a:buNone/>
            </a:pPr>
            <a:r>
              <a:rPr lang="en-GB">
                <a:latin typeface="Century Gothic" charset="0"/>
              </a:rPr>
              <a:t> “</a:t>
            </a:r>
            <a:r>
              <a:rPr lang="en-GB" altLang="ja-JP">
                <a:solidFill>
                  <a:srgbClr val="FF0000"/>
                </a:solidFill>
                <a:latin typeface="Century Gothic" charset="0"/>
              </a:rPr>
              <a:t>Member States </a:t>
            </a:r>
            <a:r>
              <a:rPr lang="en-GB" altLang="ja-JP">
                <a:latin typeface="Century Gothic" charset="0"/>
              </a:rPr>
              <a:t>shall adopt all measures of national law necessary to implement legally binding Union acts</a:t>
            </a:r>
            <a:r>
              <a:rPr lang="en-GB">
                <a:latin typeface="Century Gothic" charset="0"/>
              </a:rPr>
              <a:t>”</a:t>
            </a:r>
            <a:r>
              <a:rPr lang="en-GB" altLang="ja-JP">
                <a:latin typeface="Century Gothic" charset="0"/>
              </a:rPr>
              <a:t>; but where </a:t>
            </a:r>
            <a:r>
              <a:rPr lang="en-GB">
                <a:latin typeface="Century Gothic" charset="0"/>
              </a:rPr>
              <a:t>“</a:t>
            </a:r>
            <a:r>
              <a:rPr lang="en-GB" altLang="ja-JP">
                <a:latin typeface="Century Gothic" charset="0"/>
              </a:rPr>
              <a:t>uniform conditions for implementing legally binding Union acts are needed</a:t>
            </a:r>
            <a:r>
              <a:rPr lang="en-GB">
                <a:latin typeface="Century Gothic" charset="0"/>
              </a:rPr>
              <a:t>”</a:t>
            </a:r>
            <a:r>
              <a:rPr lang="en-GB" altLang="ja-JP">
                <a:latin typeface="Century Gothic" charset="0"/>
              </a:rPr>
              <a:t>, the </a:t>
            </a:r>
            <a:r>
              <a:rPr lang="en-GB" altLang="ja-JP">
                <a:solidFill>
                  <a:srgbClr val="FF0000"/>
                </a:solidFill>
                <a:latin typeface="Century Gothic" charset="0"/>
              </a:rPr>
              <a:t>Union</a:t>
            </a:r>
            <a:r>
              <a:rPr lang="en-GB" altLang="ja-JP">
                <a:latin typeface="Century Gothic" charset="0"/>
              </a:rPr>
              <a:t> shall adopt the executive act.</a:t>
            </a:r>
            <a:r>
              <a:rPr lang="en-US" altLang="ja-JP">
                <a:latin typeface="Century Gothic" charset="0"/>
              </a:rPr>
              <a:t> </a:t>
            </a:r>
            <a:endParaRPr lang="en-US">
              <a:latin typeface="Century Gothic" charset="0"/>
            </a:endParaRPr>
          </a:p>
        </p:txBody>
      </p:sp>
    </p:spTree>
    <p:extLst>
      <p:ext uri="{BB962C8B-B14F-4D97-AF65-F5344CB8AC3E}">
        <p14:creationId xmlns:p14="http://schemas.microsoft.com/office/powerpoint/2010/main" val="2465935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725244"/>
          </a:xfrm>
        </p:spPr>
        <p:txBody>
          <a:bodyPr/>
          <a:lstStyle/>
          <a:p>
            <a:r>
              <a:rPr lang="en-US" sz="3200" dirty="0" smtClean="0"/>
              <a:t>Judicial Competences?</a:t>
            </a:r>
            <a:endParaRPr lang="en-US" sz="3200" dirty="0"/>
          </a:p>
        </p:txBody>
      </p:sp>
      <p:sp>
        <p:nvSpPr>
          <p:cNvPr id="4" name="Content Placeholder 2"/>
          <p:cNvSpPr>
            <a:spLocks noGrp="1"/>
          </p:cNvSpPr>
          <p:nvPr>
            <p:ph idx="1"/>
          </p:nvPr>
        </p:nvSpPr>
        <p:spPr/>
        <p:txBody>
          <a:bodyPr>
            <a:normAutofit lnSpcReduction="10000"/>
          </a:bodyPr>
          <a:lstStyle/>
          <a:p>
            <a:pPr marL="0" indent="0" algn="just">
              <a:spcBef>
                <a:spcPct val="0"/>
              </a:spcBef>
              <a:spcAft>
                <a:spcPts val="600"/>
              </a:spcAft>
              <a:buFontTx/>
              <a:buNone/>
              <a:defRPr/>
            </a:pPr>
            <a:r>
              <a:rPr lang="en-GB" sz="2400" dirty="0">
                <a:ea typeface="ＭＳ Ｐゴシック" charset="0"/>
                <a:cs typeface="+mn-cs"/>
              </a:rPr>
              <a:t>Article 19 (3) </a:t>
            </a:r>
            <a:r>
              <a:rPr lang="en-GB" sz="2400" dirty="0" smtClean="0">
                <a:ea typeface="ＭＳ Ｐゴシック" charset="0"/>
                <a:cs typeface="+mn-cs"/>
              </a:rPr>
              <a:t>TEU</a:t>
            </a:r>
          </a:p>
          <a:p>
            <a:pPr marL="0" indent="0" algn="just">
              <a:spcBef>
                <a:spcPct val="0"/>
              </a:spcBef>
              <a:spcAft>
                <a:spcPts val="600"/>
              </a:spcAft>
              <a:buFontTx/>
              <a:buNone/>
              <a:defRPr/>
            </a:pPr>
            <a:endParaRPr lang="en-GB" sz="2400" dirty="0" smtClean="0">
              <a:ea typeface="ＭＳ Ｐゴシック" charset="0"/>
              <a:cs typeface="+mn-cs"/>
            </a:endParaRPr>
          </a:p>
          <a:p>
            <a:pPr marL="0" indent="0">
              <a:buFontTx/>
              <a:buNone/>
              <a:defRPr/>
            </a:pPr>
            <a:r>
              <a:rPr lang="en-GB" sz="2400" dirty="0" smtClean="0">
                <a:ea typeface="ＭＳ Ｐゴシック" charset="0"/>
                <a:cs typeface="+mn-cs"/>
              </a:rPr>
              <a:t>The </a:t>
            </a:r>
            <a:r>
              <a:rPr lang="en-GB" sz="2400" dirty="0">
                <a:ea typeface="ＭＳ Ｐゴシック" charset="0"/>
                <a:cs typeface="+mn-cs"/>
              </a:rPr>
              <a:t>Court of Justice of the European Union shall, in accordance with the Treaties</a:t>
            </a:r>
            <a:r>
              <a:rPr lang="en-GB" sz="2400" dirty="0" smtClean="0">
                <a:ea typeface="ＭＳ Ｐゴシック" charset="0"/>
                <a:cs typeface="+mn-cs"/>
              </a:rPr>
              <a:t>:</a:t>
            </a:r>
          </a:p>
          <a:p>
            <a:pPr marL="457200" indent="-457200">
              <a:buFont typeface="+mj-lt"/>
              <a:buAutoNum type="alphaLcPeriod"/>
              <a:defRPr/>
            </a:pPr>
            <a:r>
              <a:rPr lang="en-GB" sz="2400" dirty="0" smtClean="0">
                <a:ea typeface="ＭＳ Ｐゴシック" charset="0"/>
                <a:cs typeface="+mn-cs"/>
              </a:rPr>
              <a:t>rule </a:t>
            </a:r>
            <a:r>
              <a:rPr lang="en-GB" sz="2400" dirty="0">
                <a:ea typeface="ＭＳ Ｐゴシック" charset="0"/>
                <a:cs typeface="+mn-cs"/>
              </a:rPr>
              <a:t>on actions brought by a Member State, an institution or a natural or legal person;</a:t>
            </a:r>
            <a:endParaRPr lang="en-US" sz="2400" dirty="0">
              <a:ea typeface="ＭＳ Ｐゴシック" charset="0"/>
              <a:cs typeface="+mn-cs"/>
            </a:endParaRPr>
          </a:p>
          <a:p>
            <a:pPr marL="457200" indent="-457200">
              <a:buFont typeface="+mj-lt"/>
              <a:buAutoNum type="alphaLcPeriod"/>
              <a:defRPr/>
            </a:pPr>
            <a:r>
              <a:rPr lang="en-GB" sz="2400" dirty="0">
                <a:ea typeface="ＭＳ Ｐゴシック" charset="0"/>
                <a:cs typeface="+mn-cs"/>
              </a:rPr>
              <a:t>give preliminary rulings, at the request of courts or tribunals of the Member States, on the interpretation of Union law or the validity of acts adopted by the </a:t>
            </a:r>
            <a:r>
              <a:rPr lang="en-GB" sz="2400" dirty="0" smtClean="0">
                <a:ea typeface="ＭＳ Ｐゴシック" charset="0"/>
                <a:cs typeface="+mn-cs"/>
              </a:rPr>
              <a:t>institutions</a:t>
            </a:r>
            <a:r>
              <a:rPr lang="en-GB" sz="2400" dirty="0">
                <a:ea typeface="ＭＳ Ｐゴシック" charset="0"/>
                <a:cs typeface="+mn-cs"/>
              </a:rPr>
              <a:t>.</a:t>
            </a:r>
            <a:endParaRPr lang="en-US" sz="2400" dirty="0">
              <a:ea typeface="ＭＳ Ｐゴシック" charset="0"/>
              <a:cs typeface="+mn-cs"/>
            </a:endParaRPr>
          </a:p>
        </p:txBody>
      </p:sp>
    </p:spTree>
    <p:extLst>
      <p:ext uri="{BB962C8B-B14F-4D97-AF65-F5344CB8AC3E}">
        <p14:creationId xmlns:p14="http://schemas.microsoft.com/office/powerpoint/2010/main" val="1829919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80900"/>
            <a:ext cx="7772400" cy="647700"/>
          </a:xfrm>
        </p:spPr>
        <p:txBody>
          <a:bodyPr/>
          <a:lstStyle/>
          <a:p>
            <a:pPr algn="ctr"/>
            <a:r>
              <a:rPr lang="en-US" sz="3200" dirty="0">
                <a:latin typeface="Times" charset="0"/>
                <a:ea typeface="MS PGothic" charset="0"/>
              </a:rPr>
              <a:t>Union Competences: </a:t>
            </a:r>
            <a:r>
              <a:rPr lang="en-US" sz="3200" dirty="0" smtClean="0">
                <a:latin typeface="Times" charset="0"/>
                <a:ea typeface="MS PGothic" charset="0"/>
              </a:rPr>
              <a:t>2 traditional ones</a:t>
            </a:r>
          </a:p>
        </p:txBody>
      </p:sp>
      <p:sp>
        <p:nvSpPr>
          <p:cNvPr id="16387" name="Content Placeholder 2"/>
          <p:cNvSpPr>
            <a:spLocks noGrp="1"/>
          </p:cNvSpPr>
          <p:nvPr>
            <p:ph idx="1"/>
          </p:nvPr>
        </p:nvSpPr>
        <p:spPr>
          <a:xfrm>
            <a:off x="684213" y="2362200"/>
            <a:ext cx="7772400" cy="3899532"/>
          </a:xfrm>
        </p:spPr>
        <p:txBody>
          <a:bodyPr>
            <a:normAutofit/>
          </a:bodyPr>
          <a:lstStyle/>
          <a:p>
            <a:pPr marL="342900" lvl="1" indent="-342900" algn="just">
              <a:buFontTx/>
              <a:buChar char="•"/>
            </a:pPr>
            <a:r>
              <a:rPr lang="en-US" sz="1800" dirty="0">
                <a:solidFill>
                  <a:srgbClr val="FF0000"/>
                </a:solidFill>
                <a:latin typeface="Arial" charset="0"/>
                <a:ea typeface="MS PGothic" charset="0"/>
              </a:rPr>
              <a:t>Exclusive: </a:t>
            </a:r>
            <a:r>
              <a:rPr lang="en-GB" sz="1800" dirty="0">
                <a:solidFill>
                  <a:srgbClr val="FF0000"/>
                </a:solidFill>
                <a:latin typeface="Arial" charset="0"/>
                <a:ea typeface="MS PGothic" charset="0"/>
              </a:rPr>
              <a:t>Article 2 (1) TFEU. </a:t>
            </a:r>
            <a:r>
              <a:rPr lang="en-GB" sz="1800" dirty="0">
                <a:latin typeface="Arial" charset="0"/>
                <a:ea typeface="MS PGothic" charset="0"/>
              </a:rPr>
              <a:t>When the Treaties confer on the Union exclusive competence in a specific area, only the Union may legislate and adopt legally binding acts, the Member States being able to do so themselves only if so empowered by the Union or for the implementation of Union acts.</a:t>
            </a:r>
            <a:r>
              <a:rPr lang="en-GB" sz="1800" dirty="0" smtClean="0">
                <a:latin typeface="Arial" charset="0"/>
                <a:ea typeface="MS PGothic" charset="0"/>
              </a:rPr>
              <a:t>”</a:t>
            </a:r>
          </a:p>
          <a:p>
            <a:pPr marL="342900" lvl="1" indent="-342900" algn="just">
              <a:buFontTx/>
              <a:buChar char="•"/>
            </a:pPr>
            <a:endParaRPr lang="en-GB" sz="1800" dirty="0">
              <a:latin typeface="Arial" charset="0"/>
              <a:ea typeface="MS PGothic" charset="0"/>
            </a:endParaRPr>
          </a:p>
          <a:p>
            <a:pPr marL="342900" lvl="1" indent="-342900" algn="just">
              <a:buFontTx/>
              <a:buChar char="•"/>
            </a:pPr>
            <a:r>
              <a:rPr lang="en-US" sz="1800" dirty="0">
                <a:solidFill>
                  <a:srgbClr val="FF0000"/>
                </a:solidFill>
                <a:latin typeface="Arial" charset="0"/>
                <a:ea typeface="MS PGothic" charset="0"/>
              </a:rPr>
              <a:t>Shared:</a:t>
            </a:r>
            <a:r>
              <a:rPr lang="en-GB" sz="1800" dirty="0">
                <a:solidFill>
                  <a:srgbClr val="FF0000"/>
                </a:solidFill>
                <a:latin typeface="Arial" charset="0"/>
                <a:ea typeface="MS PGothic" charset="0"/>
              </a:rPr>
              <a:t> Article 2 (2) TFEU</a:t>
            </a:r>
            <a:r>
              <a:rPr lang="en-GB" sz="1800" dirty="0">
                <a:latin typeface="Arial" charset="0"/>
                <a:ea typeface="MS PGothic" charset="0"/>
              </a:rPr>
              <a:t>: </a:t>
            </a:r>
            <a:r>
              <a:rPr lang="en-GB" altLang="ja-JP" sz="1800" dirty="0" smtClean="0">
                <a:latin typeface="Arial" charset="0"/>
                <a:ea typeface="MS PGothic" charset="0"/>
              </a:rPr>
              <a:t>When </a:t>
            </a:r>
            <a:r>
              <a:rPr lang="en-GB" altLang="ja-JP" sz="1800" dirty="0">
                <a:latin typeface="Arial" charset="0"/>
                <a:ea typeface="MS PGothic" charset="0"/>
              </a:rPr>
              <a:t>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marL="342900" lvl="1" indent="-342900">
              <a:buFontTx/>
              <a:buChar char="•"/>
            </a:pPr>
            <a:endParaRPr lang="en-US" sz="1400" dirty="0">
              <a:latin typeface="Arial" charset="0"/>
              <a:ea typeface="MS PGothic" charset="0"/>
            </a:endParaRPr>
          </a:p>
          <a:p>
            <a:pPr marL="342900" lvl="1" indent="-342900">
              <a:buFontTx/>
              <a:buChar char="•"/>
            </a:pPr>
            <a:endParaRPr lang="en-US" sz="1400" dirty="0">
              <a:latin typeface="Arial" charset="0"/>
              <a:ea typeface="MS PGothic" charset="0"/>
            </a:endParaRPr>
          </a:p>
          <a:p>
            <a:endParaRPr lang="en-US" dirty="0">
              <a:latin typeface="Arial"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1534196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1800" dirty="0" smtClean="0">
                <a:solidFill>
                  <a:srgbClr val="FF0000"/>
                </a:solidFill>
                <a:latin typeface="Arial" charset="0"/>
                <a:ea typeface="MS PGothic" charset="0"/>
              </a:rPr>
              <a:t>Coordinating: Article 2(3) TFEU: </a:t>
            </a:r>
            <a:r>
              <a:rPr lang="en-US" sz="1800" dirty="0" smtClean="0">
                <a:latin typeface="Arial" charset="0"/>
                <a:ea typeface="MS PGothic" charset="0"/>
              </a:rPr>
              <a:t>The </a:t>
            </a:r>
            <a:r>
              <a:rPr lang="en-US" sz="1800" dirty="0">
                <a:latin typeface="Arial" charset="0"/>
                <a:ea typeface="MS PGothic" charset="0"/>
              </a:rPr>
              <a:t>Member States shall coordinate their economic and employment policies </a:t>
            </a:r>
            <a:r>
              <a:rPr lang="en-US" sz="1800" dirty="0" smtClean="0">
                <a:latin typeface="Arial" charset="0"/>
                <a:ea typeface="MS PGothic" charset="0"/>
              </a:rPr>
              <a:t>within arrangements </a:t>
            </a:r>
            <a:r>
              <a:rPr lang="en-US" sz="1800" dirty="0">
                <a:latin typeface="Arial" charset="0"/>
                <a:ea typeface="MS PGothic" charset="0"/>
              </a:rPr>
              <a:t>as determined by this Treaty, which the Union shall have competence to provide</a:t>
            </a:r>
            <a:r>
              <a:rPr lang="en-US" sz="1800" dirty="0" smtClean="0">
                <a:latin typeface="Arial" charset="0"/>
                <a:ea typeface="MS PGothic" charset="0"/>
              </a:rPr>
              <a:t>.</a:t>
            </a:r>
          </a:p>
          <a:p>
            <a:pPr marL="0" indent="0">
              <a:buNone/>
            </a:pPr>
            <a:endParaRPr lang="en-US" sz="1800" dirty="0" smtClean="0">
              <a:latin typeface="Arial" charset="0"/>
              <a:ea typeface="MS PGothic" charset="0"/>
            </a:endParaRPr>
          </a:p>
          <a:p>
            <a:pPr marL="0" indent="0">
              <a:buNone/>
            </a:pPr>
            <a:r>
              <a:rPr lang="en-US" sz="1800" dirty="0">
                <a:solidFill>
                  <a:srgbClr val="FF0000"/>
                </a:solidFill>
                <a:latin typeface="Arial" charset="0"/>
                <a:ea typeface="MS PGothic" charset="0"/>
              </a:rPr>
              <a:t>CFSP Competence: Article 2(4) TFEU</a:t>
            </a:r>
            <a:r>
              <a:rPr lang="en-US" sz="1800" dirty="0">
                <a:latin typeface="Arial" charset="0"/>
                <a:ea typeface="MS PGothic" charset="0"/>
              </a:rPr>
              <a:t>: The Union shall have competence, in accordance with the provisions of the Treaty on European Union, to define and implement a common foreign and security policy, including the progressive framing of a common </a:t>
            </a:r>
            <a:r>
              <a:rPr lang="en-US" sz="1800" dirty="0" err="1">
                <a:latin typeface="Arial" charset="0"/>
                <a:ea typeface="MS PGothic" charset="0"/>
              </a:rPr>
              <a:t>defence</a:t>
            </a:r>
            <a:r>
              <a:rPr lang="en-US" sz="1800" dirty="0">
                <a:latin typeface="Arial" charset="0"/>
                <a:ea typeface="MS PGothic" charset="0"/>
              </a:rPr>
              <a:t> policy</a:t>
            </a:r>
            <a:r>
              <a:rPr lang="en-US" sz="1800" dirty="0" smtClean="0">
                <a:latin typeface="Arial" charset="0"/>
                <a:ea typeface="MS PGothic" charset="0"/>
              </a:rPr>
              <a:t>.</a:t>
            </a:r>
          </a:p>
          <a:p>
            <a:pPr marL="0" indent="0">
              <a:buNone/>
            </a:pPr>
            <a:endParaRPr lang="en-US" sz="1800" dirty="0">
              <a:latin typeface="Arial" charset="0"/>
              <a:ea typeface="MS PGothic" charset="0"/>
            </a:endParaRPr>
          </a:p>
          <a:p>
            <a:pPr marL="0" lvl="1" indent="0">
              <a:buNone/>
            </a:pPr>
            <a:r>
              <a:rPr lang="en-GB" sz="1800" dirty="0">
                <a:solidFill>
                  <a:srgbClr val="FF0000"/>
                </a:solidFill>
                <a:latin typeface="Arial" charset="0"/>
                <a:ea typeface="MS PGothic" charset="0"/>
              </a:rPr>
              <a:t>Complementary: Article 2(5) TFEU</a:t>
            </a:r>
            <a:r>
              <a:rPr lang="en-GB" sz="1800" dirty="0">
                <a:latin typeface="Arial" charset="0"/>
                <a:ea typeface="MS PGothic" charset="0"/>
              </a:rPr>
              <a:t>: “</a:t>
            </a:r>
            <a:r>
              <a:rPr lang="en-GB" altLang="ja-JP" sz="1800" dirty="0">
                <a:latin typeface="Arial" charset="0"/>
                <a:ea typeface="MS PGothic" charset="0"/>
              </a:rPr>
              <a:t>In certain areas and under the conditions laid down in the Treaties, the Union shall have competence to carry out actions to support, coordinate or supplement the actions of the Member States, without thereby superseding their competence in these areas. Legally binding acts of the Union adopted on the basis of the provisions of the Treaties relating to these areas shall not entail harmonisation of Member States</a:t>
            </a:r>
            <a:r>
              <a:rPr lang="en-GB" sz="1800" dirty="0">
                <a:latin typeface="Arial" charset="0"/>
                <a:ea typeface="MS PGothic" charset="0"/>
              </a:rPr>
              <a:t>’</a:t>
            </a:r>
            <a:r>
              <a:rPr lang="en-GB" altLang="ja-JP" sz="1800" dirty="0">
                <a:latin typeface="Arial" charset="0"/>
                <a:ea typeface="MS PGothic" charset="0"/>
              </a:rPr>
              <a:t> laws or regulations.</a:t>
            </a:r>
            <a:r>
              <a:rPr lang="en-GB" sz="1800" dirty="0">
                <a:latin typeface="Arial" charset="0"/>
                <a:ea typeface="MS PGothic" charset="0"/>
              </a:rPr>
              <a:t>”</a:t>
            </a:r>
            <a:endParaRPr lang="en-US" altLang="ja-JP" sz="1800" dirty="0">
              <a:latin typeface="Arial" charset="0"/>
              <a:ea typeface="MS PGothic" charset="0"/>
            </a:endParaRPr>
          </a:p>
          <a:p>
            <a:pPr marL="0" indent="0">
              <a:buNone/>
            </a:pPr>
            <a:endParaRPr lang="en-US" dirty="0"/>
          </a:p>
        </p:txBody>
      </p:sp>
      <p:sp>
        <p:nvSpPr>
          <p:cNvPr id="3" name="Title 2"/>
          <p:cNvSpPr>
            <a:spLocks noGrp="1"/>
          </p:cNvSpPr>
          <p:nvPr>
            <p:ph type="title"/>
          </p:nvPr>
        </p:nvSpPr>
        <p:spPr>
          <a:xfrm>
            <a:off x="688490" y="570156"/>
            <a:ext cx="7756263" cy="572844"/>
          </a:xfrm>
        </p:spPr>
        <p:txBody>
          <a:bodyPr/>
          <a:lstStyle/>
          <a:p>
            <a:r>
              <a:rPr lang="en-US" sz="2800" dirty="0" smtClean="0"/>
              <a:t>… 2 plus 1 non-traditional ones…</a:t>
            </a:r>
            <a:endParaRPr lang="en-US" sz="2800" dirty="0"/>
          </a:p>
        </p:txBody>
      </p:sp>
      <p:sp>
        <p:nvSpPr>
          <p:cNvPr id="4" name="TextBox 3"/>
          <p:cNvSpPr txBox="1"/>
          <p:nvPr/>
        </p:nvSpPr>
        <p:spPr>
          <a:xfrm>
            <a:off x="4953000" y="1889125"/>
            <a:ext cx="184666" cy="369332"/>
          </a:xfrm>
          <a:prstGeom prst="rect">
            <a:avLst/>
          </a:prstGeom>
          <a:noFill/>
        </p:spPr>
        <p:txBody>
          <a:bodyPr wrap="none" rtlCol="0">
            <a:spAutoFit/>
          </a:bodyPr>
          <a:lstStyle/>
          <a:p>
            <a:endParaRPr lang="en-US" dirty="0"/>
          </a:p>
        </p:txBody>
      </p:sp>
      <p:sp>
        <p:nvSpPr>
          <p:cNvPr id="5" name="TextBox 4"/>
          <p:cNvSpPr txBox="1"/>
          <p:nvPr/>
        </p:nvSpPr>
        <p:spPr>
          <a:xfrm>
            <a:off x="4508500" y="1841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2878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42735" b="-42735"/>
          <a:stretch>
            <a:fillRect/>
          </a:stretch>
        </p:blipFill>
        <p:spPr>
          <a:xfrm>
            <a:off x="201613" y="990600"/>
            <a:ext cx="8297862" cy="4295775"/>
          </a:xfrm>
        </p:spPr>
      </p:pic>
    </p:spTree>
    <p:extLst>
      <p:ext uri="{BB962C8B-B14F-4D97-AF65-F5344CB8AC3E}">
        <p14:creationId xmlns:p14="http://schemas.microsoft.com/office/powerpoint/2010/main" val="26729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sz="4400" dirty="0">
                <a:latin typeface="Times" charset="0"/>
                <a:ea typeface="MS PGothic" charset="0"/>
              </a:rPr>
              <a:t>Exclusive </a:t>
            </a:r>
            <a:r>
              <a:rPr lang="en-US" sz="4400" dirty="0" smtClean="0">
                <a:latin typeface="Times" charset="0"/>
                <a:ea typeface="MS PGothic" charset="0"/>
              </a:rPr>
              <a:t>Competences: Article 3</a:t>
            </a:r>
            <a:endParaRPr lang="en-US" sz="4400" dirty="0">
              <a:latin typeface="Times" charset="0"/>
              <a:ea typeface="MS PGothic" charset="0"/>
            </a:endParaRPr>
          </a:p>
        </p:txBody>
      </p:sp>
      <p:sp>
        <p:nvSpPr>
          <p:cNvPr id="17411" name="Content Placeholder 2"/>
          <p:cNvSpPr>
            <a:spLocks noGrp="1"/>
          </p:cNvSpPr>
          <p:nvPr>
            <p:ph idx="1"/>
          </p:nvPr>
        </p:nvSpPr>
        <p:spPr>
          <a:xfrm>
            <a:off x="684213" y="2274308"/>
            <a:ext cx="7772400" cy="3531180"/>
          </a:xfrm>
        </p:spPr>
        <p:txBody>
          <a:bodyPr>
            <a:normAutofit/>
          </a:bodyPr>
          <a:lstStyle/>
          <a:p>
            <a:pPr marL="514350" indent="-514350">
              <a:buFont typeface="Times" charset="0"/>
              <a:buAutoNum type="alphaLcPeriod"/>
            </a:pPr>
            <a:r>
              <a:rPr lang="en-GB" sz="2400" dirty="0">
                <a:latin typeface="Arial" charset="0"/>
                <a:ea typeface="MS PGothic" charset="0"/>
              </a:rPr>
              <a:t>customs union;</a:t>
            </a:r>
            <a:endParaRPr lang="en-US" sz="2400" dirty="0">
              <a:latin typeface="Arial" charset="0"/>
              <a:ea typeface="MS PGothic" charset="0"/>
            </a:endParaRPr>
          </a:p>
          <a:p>
            <a:pPr marL="514350" indent="-514350">
              <a:buFont typeface="Times" charset="0"/>
              <a:buAutoNum type="alphaLcPeriod"/>
            </a:pPr>
            <a:r>
              <a:rPr lang="en-GB" sz="2400" dirty="0">
                <a:latin typeface="Arial" charset="0"/>
                <a:ea typeface="MS PGothic" charset="0"/>
              </a:rPr>
              <a:t>the establishing of the competition rules necessary for the functioning of the internal market;</a:t>
            </a:r>
            <a:endParaRPr lang="en-US" sz="2400" dirty="0">
              <a:latin typeface="Arial" charset="0"/>
              <a:ea typeface="MS PGothic" charset="0"/>
            </a:endParaRPr>
          </a:p>
          <a:p>
            <a:pPr marL="514350" indent="-514350">
              <a:buFont typeface="Times" charset="0"/>
              <a:buAutoNum type="alphaLcPeriod"/>
            </a:pPr>
            <a:r>
              <a:rPr lang="en-GB" sz="2400" dirty="0">
                <a:latin typeface="Arial" charset="0"/>
                <a:ea typeface="MS PGothic" charset="0"/>
              </a:rPr>
              <a:t>monetary policy for the Member States whose currency is the euro;</a:t>
            </a:r>
            <a:endParaRPr lang="en-US" sz="2400" dirty="0">
              <a:latin typeface="Arial" charset="0"/>
              <a:ea typeface="MS PGothic" charset="0"/>
            </a:endParaRPr>
          </a:p>
          <a:p>
            <a:pPr marL="514350" indent="-514350">
              <a:buFont typeface="Times" charset="0"/>
              <a:buAutoNum type="alphaLcPeriod"/>
            </a:pPr>
            <a:r>
              <a:rPr lang="en-GB" sz="2400" dirty="0">
                <a:latin typeface="Arial" charset="0"/>
                <a:ea typeface="MS PGothic" charset="0"/>
              </a:rPr>
              <a:t>the conservation of marine biological resources under the common fisheries policy;</a:t>
            </a:r>
            <a:r>
              <a:rPr lang="en-US" sz="2400" dirty="0">
                <a:latin typeface="Arial" charset="0"/>
                <a:ea typeface="MS PGothic" charset="0"/>
              </a:rPr>
              <a:t> </a:t>
            </a:r>
          </a:p>
          <a:p>
            <a:pPr marL="514350" indent="-514350">
              <a:buFont typeface="Times" charset="0"/>
              <a:buAutoNum type="alphaLcPeriod"/>
            </a:pPr>
            <a:r>
              <a:rPr lang="en-US" sz="2400" dirty="0">
                <a:latin typeface="Arial" charset="0"/>
                <a:ea typeface="MS PGothic" charset="0"/>
              </a:rPr>
              <a:t>common commercial policy.</a:t>
            </a:r>
          </a:p>
        </p:txBody>
      </p:sp>
    </p:spTree>
    <p:extLst>
      <p:ext uri="{BB962C8B-B14F-4D97-AF65-F5344CB8AC3E}">
        <p14:creationId xmlns:p14="http://schemas.microsoft.com/office/powerpoint/2010/main" val="1772591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33375"/>
            <a:ext cx="7772400" cy="719138"/>
          </a:xfrm>
        </p:spPr>
        <p:txBody>
          <a:bodyPr>
            <a:normAutofit/>
          </a:bodyPr>
          <a:lstStyle/>
          <a:p>
            <a:r>
              <a:rPr lang="en-US" sz="4000" dirty="0">
                <a:latin typeface="Times" charset="0"/>
                <a:ea typeface="MS PGothic" charset="0"/>
              </a:rPr>
              <a:t>Shared Competences (Art. 4)</a:t>
            </a:r>
          </a:p>
        </p:txBody>
      </p:sp>
      <p:sp>
        <p:nvSpPr>
          <p:cNvPr id="18435" name="Content Placeholder 2"/>
          <p:cNvSpPr>
            <a:spLocks noGrp="1"/>
          </p:cNvSpPr>
          <p:nvPr>
            <p:ph idx="1"/>
          </p:nvPr>
        </p:nvSpPr>
        <p:spPr>
          <a:xfrm>
            <a:off x="684213" y="2286000"/>
            <a:ext cx="7772400" cy="3946194"/>
          </a:xfrm>
        </p:spPr>
        <p:txBody>
          <a:bodyPr>
            <a:normAutofit/>
          </a:bodyPr>
          <a:lstStyle/>
          <a:p>
            <a:pPr marL="0" indent="0">
              <a:buFontTx/>
              <a:buNone/>
            </a:pPr>
            <a:r>
              <a:rPr lang="en-US" sz="2000" dirty="0">
                <a:latin typeface="Arial" charset="0"/>
                <a:ea typeface="MS PGothic" charset="0"/>
              </a:rPr>
              <a:t>1. The Union shall share competence with the Member States where the Treaties confer on it a competence </a:t>
            </a:r>
            <a:r>
              <a:rPr lang="en-US" sz="2000" dirty="0">
                <a:solidFill>
                  <a:srgbClr val="3366FF"/>
                </a:solidFill>
                <a:latin typeface="Arial" charset="0"/>
                <a:ea typeface="MS PGothic" charset="0"/>
              </a:rPr>
              <a:t>which does not relate to the areas referred to in Articles 3 and 6.</a:t>
            </a:r>
          </a:p>
          <a:p>
            <a:pPr marL="0" indent="0">
              <a:buFontTx/>
              <a:buNone/>
            </a:pPr>
            <a:r>
              <a:rPr lang="en-US" sz="2000" dirty="0">
                <a:latin typeface="Arial" charset="0"/>
                <a:ea typeface="MS PGothic" charset="0"/>
              </a:rPr>
              <a:t>2. Shared competence between the Union and the Member States applies in the following </a:t>
            </a:r>
            <a:r>
              <a:rPr lang="en-US" sz="2000" b="1" dirty="0">
                <a:solidFill>
                  <a:srgbClr val="3366FF"/>
                </a:solidFill>
                <a:latin typeface="Arial" charset="0"/>
                <a:ea typeface="MS PGothic" charset="0"/>
              </a:rPr>
              <a:t>principal</a:t>
            </a:r>
            <a:r>
              <a:rPr lang="en-US" sz="2000" dirty="0">
                <a:latin typeface="Arial" charset="0"/>
                <a:ea typeface="MS PGothic" charset="0"/>
              </a:rPr>
              <a:t> areas:</a:t>
            </a:r>
          </a:p>
          <a:p>
            <a:pPr marL="0" indent="0">
              <a:buFontTx/>
              <a:buNone/>
            </a:pPr>
            <a:r>
              <a:rPr lang="en-US" sz="2000" dirty="0">
                <a:latin typeface="Arial" charset="0"/>
                <a:ea typeface="MS PGothic" charset="0"/>
              </a:rPr>
              <a:t>(a) internal market</a:t>
            </a:r>
            <a:r>
              <a:rPr lang="en-US" sz="2000" dirty="0" smtClean="0">
                <a:latin typeface="Arial" charset="0"/>
                <a:ea typeface="MS PGothic" charset="0"/>
              </a:rPr>
              <a:t>; (</a:t>
            </a:r>
            <a:r>
              <a:rPr lang="en-US" sz="2000" dirty="0">
                <a:latin typeface="Arial" charset="0"/>
                <a:ea typeface="MS PGothic" charset="0"/>
              </a:rPr>
              <a:t>b) social policy, for the aspects defined in this Treaty</a:t>
            </a:r>
            <a:r>
              <a:rPr lang="en-US" sz="2000" dirty="0" smtClean="0">
                <a:latin typeface="Arial" charset="0"/>
                <a:ea typeface="MS PGothic" charset="0"/>
              </a:rPr>
              <a:t>; (</a:t>
            </a:r>
            <a:r>
              <a:rPr lang="en-US" sz="2000" dirty="0">
                <a:latin typeface="Arial" charset="0"/>
                <a:ea typeface="MS PGothic" charset="0"/>
              </a:rPr>
              <a:t>c) economic, social and territorial cohesion</a:t>
            </a:r>
            <a:r>
              <a:rPr lang="en-US" sz="2000" dirty="0" smtClean="0">
                <a:latin typeface="Arial" charset="0"/>
                <a:ea typeface="MS PGothic" charset="0"/>
              </a:rPr>
              <a:t>; (</a:t>
            </a:r>
            <a:r>
              <a:rPr lang="en-US" sz="2000" dirty="0">
                <a:latin typeface="Arial" charset="0"/>
                <a:ea typeface="MS PGothic" charset="0"/>
              </a:rPr>
              <a:t>d) agriculture and fisheries, excluding the conservation of marine biological resources</a:t>
            </a:r>
            <a:r>
              <a:rPr lang="en-US" sz="2000" dirty="0" smtClean="0">
                <a:latin typeface="Arial" charset="0"/>
                <a:ea typeface="MS PGothic" charset="0"/>
              </a:rPr>
              <a:t>; (</a:t>
            </a:r>
            <a:r>
              <a:rPr lang="en-US" sz="2000" dirty="0">
                <a:latin typeface="Arial" charset="0"/>
                <a:ea typeface="MS PGothic" charset="0"/>
              </a:rPr>
              <a:t>e) </a:t>
            </a:r>
            <a:r>
              <a:rPr lang="en-US" sz="2000" dirty="0" smtClean="0">
                <a:latin typeface="Arial" charset="0"/>
                <a:ea typeface="MS PGothic" charset="0"/>
              </a:rPr>
              <a:t>environment …</a:t>
            </a:r>
            <a:endParaRPr lang="en-US" sz="2000" dirty="0">
              <a:latin typeface="Arial" charset="0"/>
              <a:ea typeface="MS PGothic" charset="0"/>
            </a:endParaRPr>
          </a:p>
        </p:txBody>
      </p:sp>
    </p:spTree>
    <p:extLst>
      <p:ext uri="{BB962C8B-B14F-4D97-AF65-F5344CB8AC3E}">
        <p14:creationId xmlns:p14="http://schemas.microsoft.com/office/powerpoint/2010/main" val="2078626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0800"/>
            <a:ext cx="7745505" cy="3535362"/>
          </a:xfrm>
        </p:spPr>
        <p:txBody>
          <a:bodyPr>
            <a:normAutofit/>
          </a:bodyPr>
          <a:lstStyle/>
          <a:p>
            <a:pPr marL="0" indent="0">
              <a:buNone/>
            </a:pPr>
            <a:r>
              <a:rPr lang="en-US" sz="2000" dirty="0"/>
              <a:t>1. The Member States shall coordinate their </a:t>
            </a:r>
            <a:r>
              <a:rPr lang="en-US" sz="2000" dirty="0">
                <a:solidFill>
                  <a:srgbClr val="FF0000"/>
                </a:solidFill>
              </a:rPr>
              <a:t>economic policies </a:t>
            </a:r>
            <a:r>
              <a:rPr lang="en-US" sz="2000" dirty="0"/>
              <a:t>within the Union. To this end, </a:t>
            </a:r>
            <a:r>
              <a:rPr lang="en-US" sz="2000" dirty="0" smtClean="0"/>
              <a:t>the Council </a:t>
            </a:r>
            <a:r>
              <a:rPr lang="en-US" sz="2000" dirty="0"/>
              <a:t>shall adopt measures, in particular broad guidelines for these </a:t>
            </a:r>
            <a:r>
              <a:rPr lang="en-US" sz="2000" dirty="0" smtClean="0"/>
              <a:t>policies. Specific </a:t>
            </a:r>
            <a:r>
              <a:rPr lang="en-US" sz="2000" dirty="0"/>
              <a:t>provisions shall apply to those Member States whose currency is the euro.</a:t>
            </a:r>
          </a:p>
          <a:p>
            <a:pPr marL="0" indent="0">
              <a:buNone/>
            </a:pPr>
            <a:r>
              <a:rPr lang="en-US" sz="2000" dirty="0"/>
              <a:t>2. The Union shall take measures to ensure coordination of the </a:t>
            </a:r>
            <a:r>
              <a:rPr lang="en-US" sz="2000" dirty="0">
                <a:solidFill>
                  <a:srgbClr val="FF0000"/>
                </a:solidFill>
              </a:rPr>
              <a:t>employment policies </a:t>
            </a:r>
            <a:r>
              <a:rPr lang="en-US" sz="2000" dirty="0"/>
              <a:t>of </a:t>
            </a:r>
            <a:r>
              <a:rPr lang="en-US" sz="2000" dirty="0" smtClean="0"/>
              <a:t>the Member </a:t>
            </a:r>
            <a:r>
              <a:rPr lang="en-US" sz="2000" dirty="0"/>
              <a:t>States, in particular by defining guidelines for these policies.</a:t>
            </a:r>
          </a:p>
          <a:p>
            <a:pPr marL="0" indent="0">
              <a:buNone/>
            </a:pPr>
            <a:r>
              <a:rPr lang="en-US" sz="2000" dirty="0"/>
              <a:t>3. The Union may take initiatives to ensure coordination of Member States' </a:t>
            </a:r>
            <a:r>
              <a:rPr lang="en-US" sz="2000" dirty="0">
                <a:solidFill>
                  <a:srgbClr val="FF0000"/>
                </a:solidFill>
              </a:rPr>
              <a:t>social policies</a:t>
            </a:r>
            <a:r>
              <a:rPr lang="en-US" sz="2000" dirty="0"/>
              <a:t>.</a:t>
            </a:r>
          </a:p>
        </p:txBody>
      </p:sp>
      <p:sp>
        <p:nvSpPr>
          <p:cNvPr id="3" name="Title 2"/>
          <p:cNvSpPr>
            <a:spLocks noGrp="1"/>
          </p:cNvSpPr>
          <p:nvPr>
            <p:ph type="title"/>
          </p:nvPr>
        </p:nvSpPr>
        <p:spPr/>
        <p:txBody>
          <a:bodyPr/>
          <a:lstStyle/>
          <a:p>
            <a:r>
              <a:rPr lang="en-US" sz="2800" dirty="0" smtClean="0"/>
              <a:t>Coordinating Competences (Art. 5)</a:t>
            </a:r>
            <a:endParaRPr lang="en-US" sz="2800" dirty="0"/>
          </a:p>
        </p:txBody>
      </p:sp>
    </p:spTree>
    <p:extLst>
      <p:ext uri="{BB962C8B-B14F-4D97-AF65-F5344CB8AC3E}">
        <p14:creationId xmlns:p14="http://schemas.microsoft.com/office/powerpoint/2010/main" val="2759029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Times" charset="0"/>
                <a:ea typeface="MS PGothic" charset="0"/>
              </a:rPr>
              <a:t>Complementary Competences (Art. 6)</a:t>
            </a:r>
          </a:p>
        </p:txBody>
      </p:sp>
      <p:sp>
        <p:nvSpPr>
          <p:cNvPr id="19459" name="Content Placeholder 2"/>
          <p:cNvSpPr>
            <a:spLocks noGrp="1"/>
          </p:cNvSpPr>
          <p:nvPr>
            <p:ph idx="1"/>
          </p:nvPr>
        </p:nvSpPr>
        <p:spPr/>
        <p:txBody>
          <a:bodyPr>
            <a:normAutofit/>
          </a:bodyPr>
          <a:lstStyle/>
          <a:p>
            <a:pPr marL="0" indent="0">
              <a:buFontTx/>
              <a:buNone/>
            </a:pPr>
            <a:r>
              <a:rPr lang="en-GB" sz="2400">
                <a:latin typeface="Arial" charset="0"/>
                <a:ea typeface="MS PGothic" charset="0"/>
              </a:rPr>
              <a:t>(a) protection and improvement of human health;</a:t>
            </a:r>
            <a:endParaRPr lang="en-US" sz="2400">
              <a:latin typeface="Arial" charset="0"/>
              <a:ea typeface="MS PGothic" charset="0"/>
            </a:endParaRPr>
          </a:p>
          <a:p>
            <a:pPr marL="0" indent="0">
              <a:buFontTx/>
              <a:buNone/>
            </a:pPr>
            <a:r>
              <a:rPr lang="en-GB" sz="2400">
                <a:latin typeface="Arial" charset="0"/>
                <a:ea typeface="MS PGothic" charset="0"/>
              </a:rPr>
              <a:t>(b) industry;</a:t>
            </a:r>
            <a:endParaRPr lang="en-US" sz="2400">
              <a:latin typeface="Arial" charset="0"/>
              <a:ea typeface="MS PGothic" charset="0"/>
            </a:endParaRPr>
          </a:p>
          <a:p>
            <a:pPr marL="0" indent="0">
              <a:buFontTx/>
              <a:buNone/>
            </a:pPr>
            <a:r>
              <a:rPr lang="en-GB" sz="2400">
                <a:latin typeface="Arial" charset="0"/>
                <a:ea typeface="MS PGothic" charset="0"/>
              </a:rPr>
              <a:t>(c) culture;</a:t>
            </a:r>
            <a:endParaRPr lang="en-US" sz="2400">
              <a:latin typeface="Arial" charset="0"/>
              <a:ea typeface="MS PGothic" charset="0"/>
            </a:endParaRPr>
          </a:p>
          <a:p>
            <a:pPr marL="0" indent="0">
              <a:buFontTx/>
              <a:buNone/>
            </a:pPr>
            <a:r>
              <a:rPr lang="en-GB" sz="2400">
                <a:latin typeface="Arial" charset="0"/>
                <a:ea typeface="MS PGothic" charset="0"/>
              </a:rPr>
              <a:t>(d) tourism;</a:t>
            </a:r>
            <a:endParaRPr lang="en-US" sz="2400">
              <a:latin typeface="Arial" charset="0"/>
              <a:ea typeface="MS PGothic" charset="0"/>
            </a:endParaRPr>
          </a:p>
          <a:p>
            <a:pPr marL="0" indent="0">
              <a:buFontTx/>
              <a:buNone/>
            </a:pPr>
            <a:r>
              <a:rPr lang="en-GB" sz="2400">
                <a:latin typeface="Arial" charset="0"/>
                <a:ea typeface="MS PGothic" charset="0"/>
              </a:rPr>
              <a:t>(e) education, vocational training, youth and sport;</a:t>
            </a:r>
            <a:endParaRPr lang="en-US" sz="2400">
              <a:latin typeface="Arial" charset="0"/>
              <a:ea typeface="MS PGothic" charset="0"/>
            </a:endParaRPr>
          </a:p>
          <a:p>
            <a:pPr marL="0" indent="0">
              <a:buFontTx/>
              <a:buNone/>
            </a:pPr>
            <a:r>
              <a:rPr lang="en-GB" sz="2400">
                <a:latin typeface="Arial" charset="0"/>
                <a:ea typeface="MS PGothic" charset="0"/>
              </a:rPr>
              <a:t>(f) civil protection;</a:t>
            </a:r>
            <a:endParaRPr lang="en-US" sz="2400">
              <a:latin typeface="Arial" charset="0"/>
              <a:ea typeface="MS PGothic" charset="0"/>
            </a:endParaRPr>
          </a:p>
          <a:p>
            <a:pPr marL="0" indent="0">
              <a:buFontTx/>
              <a:buNone/>
            </a:pPr>
            <a:r>
              <a:rPr lang="en-GB" sz="2400">
                <a:latin typeface="Arial" charset="0"/>
                <a:ea typeface="MS PGothic" charset="0"/>
              </a:rPr>
              <a:t>(g) administrative cooperation.</a:t>
            </a:r>
            <a:endParaRPr lang="en-US" sz="2400">
              <a:latin typeface="Arial" charset="0"/>
              <a:ea typeface="MS PGothic" charset="0"/>
            </a:endParaRPr>
          </a:p>
          <a:p>
            <a:pPr marL="0" indent="0">
              <a:buFontTx/>
              <a:buNone/>
            </a:pPr>
            <a:endParaRPr lang="en-US">
              <a:latin typeface="Arial" charset="0"/>
              <a:ea typeface="MS PGothic" charset="0"/>
            </a:endParaRPr>
          </a:p>
        </p:txBody>
      </p:sp>
    </p:spTree>
    <p:extLst>
      <p:ext uri="{BB962C8B-B14F-4D97-AF65-F5344CB8AC3E}">
        <p14:creationId xmlns:p14="http://schemas.microsoft.com/office/powerpoint/2010/main" val="173696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pPr marL="0" indent="0">
              <a:spcAft>
                <a:spcPts val="1200"/>
              </a:spcAft>
              <a:buFont typeface="Wingdings 2" charset="0"/>
              <a:buNone/>
            </a:pPr>
            <a:r>
              <a:rPr lang="en-GB" b="1">
                <a:latin typeface="Garamond" charset="0"/>
                <a:ea typeface="MS PGothic" charset="0"/>
                <a:cs typeface="Garamond" charset="0"/>
              </a:rPr>
              <a:t>Foundational Dimension</a:t>
            </a:r>
          </a:p>
          <a:p>
            <a:pPr lvl="2"/>
            <a:r>
              <a:rPr lang="en-GB">
                <a:latin typeface="Garamond" charset="0"/>
                <a:ea typeface="ＭＳ Ｐゴシック" charset="0"/>
                <a:cs typeface="ＭＳ Ｐゴシック" charset="0"/>
              </a:rPr>
              <a:t>Unanimous assent of the States: „Each state in ratifying the Constitution, is considered as a sovereign body, independent of all others, and only to be bound by its own voluntary act.“</a:t>
            </a:r>
          </a:p>
          <a:p>
            <a:pPr lvl="2"/>
            <a:r>
              <a:rPr lang="en-GB">
                <a:latin typeface="Garamond" charset="0"/>
                <a:ea typeface="ＭＳ Ｐゴシック" charset="0"/>
                <a:cs typeface="ＭＳ Ｐゴシック" charset="0"/>
              </a:rPr>
              <a:t>Breach of the Articles of Confederation?</a:t>
            </a:r>
          </a:p>
          <a:p>
            <a:pPr lvl="2"/>
            <a:r>
              <a:rPr lang="en-GB">
                <a:latin typeface="Garamond" charset="0"/>
                <a:ea typeface="ＭＳ Ｐゴシック" charset="0"/>
                <a:cs typeface="ＭＳ Ｐゴシック" charset="0"/>
              </a:rPr>
              <a:t>„We, the people“ or „We, the peoples ...“?</a:t>
            </a:r>
          </a:p>
          <a:p>
            <a:pPr lvl="2"/>
            <a:r>
              <a:rPr lang="en-GB">
                <a:latin typeface="Garamond" charset="0"/>
                <a:ea typeface="ＭＳ Ｐゴシック" charset="0"/>
                <a:cs typeface="ＭＳ Ｐゴシック" charset="0"/>
              </a:rPr>
              <a:t>The amendment power under Article V: 2/3 Congress and ¾ States. </a:t>
            </a:r>
          </a:p>
          <a:p>
            <a:pPr lvl="2"/>
            <a:endParaRPr lang="de-DE">
              <a:latin typeface="Century Gothic" charset="0"/>
              <a:ea typeface="MS PGothic" charset="0"/>
            </a:endParaRPr>
          </a:p>
        </p:txBody>
      </p:sp>
      <p:sp>
        <p:nvSpPr>
          <p:cNvPr id="21506" name="Title 1"/>
          <p:cNvSpPr>
            <a:spLocks noGrp="1"/>
          </p:cNvSpPr>
          <p:nvPr>
            <p:ph type="title"/>
          </p:nvPr>
        </p:nvSpPr>
        <p:spPr/>
        <p:txBody>
          <a:bodyPr/>
          <a:lstStyle/>
          <a:p>
            <a:r>
              <a:rPr lang="en-GB" sz="4400">
                <a:latin typeface="Garamond" charset="0"/>
                <a:ea typeface="MS PGothic" charset="0"/>
                <a:cs typeface="Garamond" charset="0"/>
              </a:rPr>
              <a:t>Federalist No.39 (1)</a:t>
            </a:r>
          </a:p>
        </p:txBody>
      </p:sp>
    </p:spTree>
    <p:extLst>
      <p:ext uri="{BB962C8B-B14F-4D97-AF65-F5344CB8AC3E}">
        <p14:creationId xmlns:p14="http://schemas.microsoft.com/office/powerpoint/2010/main" val="20384784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042988" y="1027113"/>
            <a:ext cx="7024687" cy="661987"/>
          </a:xfrm>
        </p:spPr>
        <p:txBody>
          <a:bodyPr/>
          <a:lstStyle/>
          <a:p>
            <a:r>
              <a:rPr lang="en-US" sz="3200" dirty="0" smtClean="0">
                <a:latin typeface="Century Gothic" charset="0"/>
              </a:rPr>
              <a:t>External Competences</a:t>
            </a:r>
            <a:endParaRPr lang="en-US" sz="3200" dirty="0">
              <a:latin typeface="Century Gothic" charset="0"/>
            </a:endParaRPr>
          </a:p>
        </p:txBody>
      </p:sp>
      <p:sp>
        <p:nvSpPr>
          <p:cNvPr id="58370" name="Content Placeholder 2"/>
          <p:cNvSpPr>
            <a:spLocks noGrp="1"/>
          </p:cNvSpPr>
          <p:nvPr>
            <p:ph idx="1"/>
          </p:nvPr>
        </p:nvSpPr>
        <p:spPr>
          <a:xfrm>
            <a:off x="1097280" y="2667000"/>
            <a:ext cx="6949440" cy="3056963"/>
          </a:xfrm>
        </p:spPr>
        <p:txBody>
          <a:bodyPr>
            <a:normAutofit/>
          </a:bodyPr>
          <a:lstStyle/>
          <a:p>
            <a:pPr marL="69850" indent="0">
              <a:buFont typeface="Wingdings 2" charset="0"/>
              <a:buNone/>
            </a:pPr>
            <a:r>
              <a:rPr lang="en-US" sz="2000" b="1" dirty="0" smtClean="0">
                <a:latin typeface="Century Gothic" charset="0"/>
              </a:rPr>
              <a:t>History</a:t>
            </a:r>
          </a:p>
          <a:p>
            <a:pPr marL="69850" indent="0">
              <a:buFont typeface="Wingdings 2" charset="0"/>
              <a:buNone/>
            </a:pPr>
            <a:endParaRPr lang="en-US" sz="2000" dirty="0">
              <a:latin typeface="Century Gothic" charset="0"/>
            </a:endParaRPr>
          </a:p>
          <a:p>
            <a:pPr marL="69850" indent="0">
              <a:buFont typeface="Wingdings 2" charset="0"/>
              <a:buNone/>
            </a:pPr>
            <a:r>
              <a:rPr lang="en-GB" sz="2000" dirty="0" smtClean="0">
                <a:latin typeface="Century Gothic" charset="0"/>
              </a:rPr>
              <a:t>Under </a:t>
            </a:r>
            <a:r>
              <a:rPr lang="en-GB" sz="2000" dirty="0">
                <a:latin typeface="Century Gothic" charset="0"/>
              </a:rPr>
              <a:t>the 1957 Rome Treaty, the European Union only enjoyed two express treaty-making powers: one with regard to the Common Commercial Policy, and the other with regard to Association Agreements</a:t>
            </a:r>
            <a:r>
              <a:rPr lang="en-US" sz="2000" dirty="0">
                <a:latin typeface="Century Gothic" charset="0"/>
              </a:rPr>
              <a:t>, but</a:t>
            </a:r>
            <a:r>
              <a:rPr lang="en-US" sz="2000" dirty="0" smtClean="0">
                <a:latin typeface="Century Gothic" charset="0"/>
              </a:rPr>
              <a:t>…</a:t>
            </a:r>
            <a:endParaRPr lang="en-US" sz="2000" dirty="0">
              <a:latin typeface="Century Gothic" charset="0"/>
            </a:endParaRPr>
          </a:p>
        </p:txBody>
      </p:sp>
    </p:spTree>
    <p:extLst>
      <p:ext uri="{BB962C8B-B14F-4D97-AF65-F5344CB8AC3E}">
        <p14:creationId xmlns:p14="http://schemas.microsoft.com/office/powerpoint/2010/main" val="3730638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042988" y="1027113"/>
            <a:ext cx="7024687" cy="801687"/>
          </a:xfrm>
        </p:spPr>
        <p:txBody>
          <a:bodyPr>
            <a:normAutofit fontScale="90000"/>
          </a:bodyPr>
          <a:lstStyle/>
          <a:p>
            <a:r>
              <a:rPr lang="en-US">
                <a:latin typeface="Century Gothic" charset="0"/>
              </a:rPr>
              <a:t>ERTA</a:t>
            </a:r>
          </a:p>
        </p:txBody>
      </p:sp>
      <p:sp>
        <p:nvSpPr>
          <p:cNvPr id="59394" name="Content Placeholder 2"/>
          <p:cNvSpPr>
            <a:spLocks noGrp="1"/>
          </p:cNvSpPr>
          <p:nvPr>
            <p:ph idx="1"/>
          </p:nvPr>
        </p:nvSpPr>
        <p:spPr>
          <a:xfrm>
            <a:off x="1097280" y="2362918"/>
            <a:ext cx="6949440" cy="3361046"/>
          </a:xfrm>
        </p:spPr>
        <p:txBody>
          <a:bodyPr>
            <a:normAutofit lnSpcReduction="10000"/>
          </a:bodyPr>
          <a:lstStyle/>
          <a:p>
            <a:pPr marL="69850" indent="0">
              <a:buFont typeface="Wingdings 2" charset="0"/>
              <a:buNone/>
            </a:pPr>
            <a:r>
              <a:rPr lang="en-GB">
                <a:latin typeface="Century Gothic" charset="0"/>
              </a:rPr>
              <a:t>The competence to conclude international agreements “</a:t>
            </a:r>
            <a:r>
              <a:rPr lang="en-GB" altLang="ja-JP">
                <a:solidFill>
                  <a:srgbClr val="FF0000"/>
                </a:solidFill>
                <a:latin typeface="Century Gothic" charset="0"/>
              </a:rPr>
              <a:t>arises not only from an express conferment by the Treaty</a:t>
            </a:r>
            <a:r>
              <a:rPr lang="en-GB">
                <a:solidFill>
                  <a:srgbClr val="FF0000"/>
                </a:solidFill>
                <a:latin typeface="Century Gothic" charset="0"/>
              </a:rPr>
              <a:t>”</a:t>
            </a:r>
            <a:r>
              <a:rPr lang="en-GB" altLang="ja-JP">
                <a:solidFill>
                  <a:srgbClr val="FF0000"/>
                </a:solidFill>
                <a:latin typeface="Century Gothic" charset="0"/>
              </a:rPr>
              <a:t>, </a:t>
            </a:r>
            <a:r>
              <a:rPr lang="en-GB">
                <a:solidFill>
                  <a:srgbClr val="FF0000"/>
                </a:solidFill>
                <a:latin typeface="Century Gothic" charset="0"/>
              </a:rPr>
              <a:t>“</a:t>
            </a:r>
            <a:r>
              <a:rPr lang="en-GB" altLang="ja-JP">
                <a:solidFill>
                  <a:srgbClr val="FF0000"/>
                </a:solidFill>
                <a:latin typeface="Century Gothic" charset="0"/>
              </a:rPr>
              <a:t>but may equally flow from other provisions </a:t>
            </a:r>
            <a:r>
              <a:rPr lang="en-GB" altLang="ja-JP">
                <a:latin typeface="Century Gothic" charset="0"/>
              </a:rPr>
              <a:t>of the Treaty and from measures adopted, within the framework of those provisions, by the [Union] institutions</a:t>
            </a:r>
            <a:r>
              <a:rPr lang="en-GB">
                <a:latin typeface="Century Gothic" charset="0"/>
              </a:rPr>
              <a:t>”</a:t>
            </a:r>
            <a:r>
              <a:rPr lang="en-US" altLang="ja-JP">
                <a:latin typeface="Century Gothic" charset="0"/>
              </a:rPr>
              <a:t> </a:t>
            </a:r>
          </a:p>
          <a:p>
            <a:pPr marL="69850" indent="0">
              <a:buFont typeface="Wingdings 2" charset="0"/>
              <a:buNone/>
            </a:pPr>
            <a:endParaRPr lang="en-US">
              <a:latin typeface="Century Gothic" charset="0"/>
            </a:endParaRPr>
          </a:p>
          <a:p>
            <a:pPr marL="69850" indent="0" algn="r">
              <a:buFont typeface="Wingdings 2" charset="0"/>
              <a:buNone/>
            </a:pPr>
            <a:r>
              <a:rPr lang="en-US">
                <a:latin typeface="Century Gothic" charset="0"/>
              </a:rPr>
              <a:t>… but this case is badly codified in…</a:t>
            </a:r>
          </a:p>
        </p:txBody>
      </p:sp>
    </p:spTree>
    <p:extLst>
      <p:ext uri="{BB962C8B-B14F-4D97-AF65-F5344CB8AC3E}">
        <p14:creationId xmlns:p14="http://schemas.microsoft.com/office/powerpoint/2010/main" val="3744213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042988" y="1027113"/>
            <a:ext cx="7024687" cy="801687"/>
          </a:xfrm>
        </p:spPr>
        <p:txBody>
          <a:bodyPr>
            <a:normAutofit fontScale="90000"/>
          </a:bodyPr>
          <a:lstStyle/>
          <a:p>
            <a:r>
              <a:rPr lang="en-US">
                <a:latin typeface="Century Gothic" charset="0"/>
              </a:rPr>
              <a:t>Article 216 TFEU</a:t>
            </a:r>
          </a:p>
        </p:txBody>
      </p:sp>
      <p:sp>
        <p:nvSpPr>
          <p:cNvPr id="60418" name="Content Placeholder 2"/>
          <p:cNvSpPr>
            <a:spLocks noGrp="1"/>
          </p:cNvSpPr>
          <p:nvPr>
            <p:ph idx="1"/>
          </p:nvPr>
        </p:nvSpPr>
        <p:spPr>
          <a:xfrm>
            <a:off x="1042988" y="2209800"/>
            <a:ext cx="6777037" cy="3316288"/>
          </a:xfrm>
        </p:spPr>
        <p:txBody>
          <a:bodyPr>
            <a:normAutofit lnSpcReduction="10000"/>
          </a:bodyPr>
          <a:lstStyle/>
          <a:p>
            <a:pPr marL="69850" indent="0" algn="just">
              <a:buFont typeface="Wingdings 2" charset="0"/>
              <a:buNone/>
            </a:pPr>
            <a:r>
              <a:rPr lang="en-US" sz="2200" dirty="0">
                <a:latin typeface="Century Gothic" charset="0"/>
              </a:rPr>
              <a:t>The Union may conclude an agreement with one or more third countries or international </a:t>
            </a:r>
            <a:r>
              <a:rPr lang="en-US" sz="2200" dirty="0" err="1">
                <a:latin typeface="Century Gothic" charset="0"/>
              </a:rPr>
              <a:t>organisations</a:t>
            </a:r>
            <a:r>
              <a:rPr lang="en-US" sz="2200" dirty="0">
                <a:latin typeface="Century Gothic" charset="0"/>
              </a:rPr>
              <a:t> where the Treaties so provide or where the conclusion of an agreement is </a:t>
            </a:r>
            <a:r>
              <a:rPr lang="en-US" sz="2200" dirty="0">
                <a:solidFill>
                  <a:srgbClr val="FF0000"/>
                </a:solidFill>
                <a:latin typeface="Century Gothic" charset="0"/>
              </a:rPr>
              <a:t>necessary in order to achieve, within the framework of the Union’s policies, one of the objectives referred to in the Treaties</a:t>
            </a:r>
            <a:r>
              <a:rPr lang="en-US" sz="2200" dirty="0">
                <a:latin typeface="Century Gothic" charset="0"/>
              </a:rPr>
              <a:t>, </a:t>
            </a:r>
            <a:r>
              <a:rPr lang="en-US" sz="2200" u="sng" dirty="0">
                <a:latin typeface="Century Gothic" charset="0"/>
              </a:rPr>
              <a:t>or is provided for in a legally binding Union act or is likely to affect common rules or alter their scope</a:t>
            </a:r>
            <a:r>
              <a:rPr lang="en-US" sz="2200" dirty="0">
                <a:latin typeface="Century Gothic" charset="0"/>
              </a:rPr>
              <a:t>. </a:t>
            </a:r>
          </a:p>
        </p:txBody>
      </p:sp>
    </p:spTree>
    <p:extLst>
      <p:ext uri="{BB962C8B-B14F-4D97-AF65-F5344CB8AC3E}">
        <p14:creationId xmlns:p14="http://schemas.microsoft.com/office/powerpoint/2010/main" val="2982248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3" descr="cfsp.png"/>
          <p:cNvPicPr>
            <a:picLocks noGrp="1" noChangeAspect="1"/>
          </p:cNvPicPr>
          <p:nvPr>
            <p:ph idx="1"/>
          </p:nvPr>
        </p:nvPicPr>
        <p:blipFill>
          <a:blip r:embed="rId2">
            <a:extLst>
              <a:ext uri="{28A0092B-C50C-407E-A947-70E740481C1C}">
                <a14:useLocalDpi xmlns:a14="http://schemas.microsoft.com/office/drawing/2010/main" val="0"/>
              </a:ext>
            </a:extLst>
          </a:blip>
          <a:srcRect b="-6049"/>
          <a:stretch>
            <a:fillRect/>
          </a:stretch>
        </p:blipFill>
        <p:spPr>
          <a:xfrm>
            <a:off x="1042988" y="822325"/>
            <a:ext cx="6777037" cy="5815013"/>
          </a:xfrm>
        </p:spPr>
      </p:pic>
    </p:spTree>
    <p:extLst>
      <p:ext uri="{BB962C8B-B14F-4D97-AF65-F5344CB8AC3E}">
        <p14:creationId xmlns:p14="http://schemas.microsoft.com/office/powerpoint/2010/main" val="3411244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042988" y="1027113"/>
            <a:ext cx="7288212" cy="606425"/>
          </a:xfrm>
        </p:spPr>
        <p:txBody>
          <a:bodyPr/>
          <a:lstStyle/>
          <a:p>
            <a:r>
              <a:rPr lang="en-US" sz="3200" dirty="0">
                <a:latin typeface="Century Gothic" charset="0"/>
              </a:rPr>
              <a:t>3. Nature of External Competences</a:t>
            </a:r>
          </a:p>
        </p:txBody>
      </p:sp>
      <p:sp>
        <p:nvSpPr>
          <p:cNvPr id="62466" name="Content Placeholder 2"/>
          <p:cNvSpPr>
            <a:spLocks noGrp="1"/>
          </p:cNvSpPr>
          <p:nvPr>
            <p:ph idx="1"/>
          </p:nvPr>
        </p:nvSpPr>
        <p:spPr>
          <a:xfrm>
            <a:off x="1097280" y="2584440"/>
            <a:ext cx="6949440" cy="3139523"/>
          </a:xfrm>
        </p:spPr>
        <p:txBody>
          <a:bodyPr/>
          <a:lstStyle/>
          <a:p>
            <a:pPr marL="69850" indent="0" algn="just">
              <a:buFont typeface="Wingdings 2" charset="0"/>
              <a:buNone/>
            </a:pPr>
            <a:r>
              <a:rPr lang="en-GB" dirty="0">
                <a:latin typeface="Century Gothic" charset="0"/>
              </a:rPr>
              <a:t>The Treaties do – as a rule – not distinguish between internal and external competences. And indeed: within the areas of Union competences listed in </a:t>
            </a:r>
            <a:r>
              <a:rPr lang="en-GB" u="sng" dirty="0">
                <a:latin typeface="Century Gothic" charset="0"/>
              </a:rPr>
              <a:t>Articles 3-6 TFEU, we find a number of external competence</a:t>
            </a:r>
            <a:r>
              <a:rPr lang="en-GB" dirty="0">
                <a:latin typeface="Century Gothic" charset="0"/>
              </a:rPr>
              <a:t>s.</a:t>
            </a:r>
            <a:r>
              <a:rPr lang="en-US" dirty="0">
                <a:latin typeface="Century Gothic" charset="0"/>
              </a:rPr>
              <a:t> </a:t>
            </a: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733616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42735" b="-42735"/>
          <a:stretch>
            <a:fillRect/>
          </a:stretch>
        </p:blipFill>
        <p:spPr>
          <a:xfrm>
            <a:off x="201613" y="990600"/>
            <a:ext cx="8297862" cy="4295775"/>
          </a:xfrm>
        </p:spPr>
      </p:pic>
    </p:spTree>
    <p:extLst>
      <p:ext uri="{BB962C8B-B14F-4D97-AF65-F5344CB8AC3E}">
        <p14:creationId xmlns:p14="http://schemas.microsoft.com/office/powerpoint/2010/main" val="1895765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42988" y="1027113"/>
            <a:ext cx="7024687" cy="433387"/>
          </a:xfrm>
        </p:spPr>
        <p:txBody>
          <a:bodyPr>
            <a:normAutofit fontScale="90000"/>
          </a:bodyPr>
          <a:lstStyle/>
          <a:p>
            <a:r>
              <a:rPr lang="en-US">
                <a:latin typeface="Times" charset="0"/>
              </a:rPr>
              <a:t>Exclusive Competences (Art. 3)</a:t>
            </a:r>
          </a:p>
        </p:txBody>
      </p:sp>
      <p:sp>
        <p:nvSpPr>
          <p:cNvPr id="64514" name="Content Placeholder 2"/>
          <p:cNvSpPr>
            <a:spLocks noGrp="1"/>
          </p:cNvSpPr>
          <p:nvPr>
            <p:ph idx="1"/>
          </p:nvPr>
        </p:nvSpPr>
        <p:spPr>
          <a:xfrm>
            <a:off x="684213" y="2156163"/>
            <a:ext cx="7772400" cy="3808075"/>
          </a:xfrm>
        </p:spPr>
        <p:txBody>
          <a:bodyPr/>
          <a:lstStyle/>
          <a:p>
            <a:pPr marL="514350" indent="-514350">
              <a:buFont typeface="Times" charset="0"/>
              <a:buAutoNum type="alphaLcPeriod"/>
            </a:pPr>
            <a:r>
              <a:rPr lang="en-GB" dirty="0">
                <a:latin typeface="Arial" charset="0"/>
              </a:rPr>
              <a:t>customs union;</a:t>
            </a:r>
            <a:endParaRPr lang="en-US" dirty="0">
              <a:latin typeface="Arial" charset="0"/>
            </a:endParaRPr>
          </a:p>
          <a:p>
            <a:pPr marL="514350" indent="-514350">
              <a:buFont typeface="Times" charset="0"/>
              <a:buAutoNum type="alphaLcPeriod"/>
            </a:pPr>
            <a:r>
              <a:rPr lang="en-GB" dirty="0">
                <a:latin typeface="Arial" charset="0"/>
              </a:rPr>
              <a:t>the establishing of the competition rules necessary for the functioning of the internal market;</a:t>
            </a:r>
            <a:endParaRPr lang="en-US" dirty="0">
              <a:latin typeface="Arial" charset="0"/>
            </a:endParaRPr>
          </a:p>
          <a:p>
            <a:pPr marL="514350" indent="-514350">
              <a:buFont typeface="Times" charset="0"/>
              <a:buAutoNum type="alphaLcPeriod"/>
            </a:pPr>
            <a:r>
              <a:rPr lang="en-GB" dirty="0">
                <a:latin typeface="Arial" charset="0"/>
              </a:rPr>
              <a:t>monetary policy for the Member States whose currency is the euro;</a:t>
            </a:r>
            <a:endParaRPr lang="en-US" dirty="0">
              <a:latin typeface="Arial" charset="0"/>
            </a:endParaRPr>
          </a:p>
          <a:p>
            <a:pPr marL="514350" indent="-514350">
              <a:buFont typeface="Times" charset="0"/>
              <a:buAutoNum type="alphaLcPeriod"/>
            </a:pPr>
            <a:r>
              <a:rPr lang="en-GB" dirty="0">
                <a:latin typeface="Arial" charset="0"/>
              </a:rPr>
              <a:t>the conservation of marine biological resources under the common fisheries policy;</a:t>
            </a:r>
            <a:r>
              <a:rPr lang="en-US" dirty="0">
                <a:latin typeface="Arial" charset="0"/>
              </a:rPr>
              <a:t> </a:t>
            </a:r>
          </a:p>
          <a:p>
            <a:pPr marL="514350" indent="-514350">
              <a:buFont typeface="Times" charset="0"/>
              <a:buAutoNum type="alphaLcPeriod"/>
            </a:pPr>
            <a:r>
              <a:rPr lang="en-US" dirty="0">
                <a:solidFill>
                  <a:srgbClr val="FF0000"/>
                </a:solidFill>
                <a:latin typeface="Arial" charset="0"/>
              </a:rPr>
              <a:t>common commercial policy</a:t>
            </a:r>
            <a:r>
              <a:rPr lang="en-US" dirty="0">
                <a:latin typeface="Arial" charset="0"/>
              </a:rPr>
              <a:t>.</a:t>
            </a:r>
          </a:p>
        </p:txBody>
      </p:sp>
    </p:spTree>
    <p:extLst>
      <p:ext uri="{BB962C8B-B14F-4D97-AF65-F5344CB8AC3E}">
        <p14:creationId xmlns:p14="http://schemas.microsoft.com/office/powerpoint/2010/main" val="420472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042988" y="1027113"/>
            <a:ext cx="7024687" cy="592137"/>
          </a:xfrm>
        </p:spPr>
        <p:txBody>
          <a:bodyPr>
            <a:normAutofit fontScale="90000"/>
          </a:bodyPr>
          <a:lstStyle/>
          <a:p>
            <a:r>
              <a:rPr lang="en-US" sz="3600">
                <a:latin typeface="Century Gothic" charset="0"/>
              </a:rPr>
              <a:t>Shared Competence (Art.4)</a:t>
            </a:r>
          </a:p>
        </p:txBody>
      </p:sp>
      <p:sp>
        <p:nvSpPr>
          <p:cNvPr id="3" name="Content Placeholder 2"/>
          <p:cNvSpPr>
            <a:spLocks noGrp="1"/>
          </p:cNvSpPr>
          <p:nvPr>
            <p:ph idx="1"/>
          </p:nvPr>
        </p:nvSpPr>
        <p:spPr>
          <a:xfrm>
            <a:off x="1042988" y="2540137"/>
            <a:ext cx="6777037" cy="3428863"/>
          </a:xfrm>
        </p:spPr>
        <p:txBody>
          <a:bodyPr>
            <a:normAutofit/>
          </a:bodyPr>
          <a:lstStyle/>
          <a:p>
            <a:pPr marL="69850" indent="0">
              <a:buFont typeface="Wingdings 2" charset="0"/>
              <a:buNone/>
              <a:defRPr/>
            </a:pPr>
            <a:r>
              <a:rPr lang="en-US" sz="2400" dirty="0" smtClean="0"/>
              <a:t>2. … Shared </a:t>
            </a:r>
            <a:r>
              <a:rPr lang="en-US" sz="2400" dirty="0"/>
              <a:t>competence between the Union and the Member States applies in the following principal areas: </a:t>
            </a:r>
            <a:endParaRPr lang="en-US" sz="2400" dirty="0" smtClean="0"/>
          </a:p>
          <a:p>
            <a:pPr marL="69850" indent="0">
              <a:buFont typeface="Wingdings 2" charset="0"/>
              <a:buNone/>
              <a:defRPr/>
            </a:pPr>
            <a:r>
              <a:rPr lang="en-US" sz="2000" dirty="0" smtClean="0">
                <a:latin typeface="Century Gothic" charset="0"/>
              </a:rPr>
              <a:t>4</a:t>
            </a:r>
            <a:r>
              <a:rPr lang="en-US" sz="2000" dirty="0">
                <a:latin typeface="Century Gothic" charset="0"/>
              </a:rPr>
              <a:t>. In the areas </a:t>
            </a:r>
            <a:r>
              <a:rPr lang="en-US" sz="2000" dirty="0">
                <a:solidFill>
                  <a:srgbClr val="FF0000"/>
                </a:solidFill>
                <a:latin typeface="Century Gothic" charset="0"/>
              </a:rPr>
              <a:t>of development cooperation </a:t>
            </a:r>
            <a:r>
              <a:rPr lang="en-US" sz="2000" dirty="0">
                <a:latin typeface="Century Gothic" charset="0"/>
              </a:rPr>
              <a:t>and humanitarian aid, the Union shall have competence to carry out activities and conduct a common </a:t>
            </a:r>
            <a:r>
              <a:rPr lang="en-US" sz="2000" dirty="0" smtClean="0">
                <a:latin typeface="Century Gothic" charset="0"/>
              </a:rPr>
              <a:t>policy…</a:t>
            </a:r>
            <a:endParaRPr lang="en-US" sz="2000" dirty="0">
              <a:latin typeface="Century Gothic" charset="0"/>
            </a:endParaRPr>
          </a:p>
          <a:p>
            <a:pPr marL="69850" indent="0">
              <a:buFont typeface="Wingdings 2" charset="0"/>
              <a:buNone/>
              <a:defRPr/>
            </a:pPr>
            <a:endParaRPr lang="en-US" dirty="0" smtClean="0"/>
          </a:p>
          <a:p>
            <a:pPr marL="69850" indent="0">
              <a:buFont typeface="Wingdings 2" charset="0"/>
              <a:buNone/>
              <a:defRPr/>
            </a:pPr>
            <a:endParaRPr lang="en-US" dirty="0"/>
          </a:p>
        </p:txBody>
      </p:sp>
    </p:spTree>
    <p:extLst>
      <p:ext uri="{BB962C8B-B14F-4D97-AF65-F5344CB8AC3E}">
        <p14:creationId xmlns:p14="http://schemas.microsoft.com/office/powerpoint/2010/main" val="1440885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042988" y="1027113"/>
            <a:ext cx="7024687" cy="522287"/>
          </a:xfrm>
        </p:spPr>
        <p:txBody>
          <a:bodyPr>
            <a:normAutofit fontScale="90000"/>
          </a:bodyPr>
          <a:lstStyle/>
          <a:p>
            <a:r>
              <a:rPr lang="en-US">
                <a:latin typeface="Century Gothic" charset="0"/>
              </a:rPr>
              <a:t>… yet:</a:t>
            </a:r>
          </a:p>
        </p:txBody>
      </p:sp>
      <p:sp>
        <p:nvSpPr>
          <p:cNvPr id="66562" name="Content Placeholder 2"/>
          <p:cNvSpPr>
            <a:spLocks noGrp="1"/>
          </p:cNvSpPr>
          <p:nvPr>
            <p:ph idx="1"/>
          </p:nvPr>
        </p:nvSpPr>
        <p:spPr>
          <a:xfrm>
            <a:off x="1042988" y="2259540"/>
            <a:ext cx="6777037" cy="3098273"/>
          </a:xfrm>
        </p:spPr>
        <p:txBody>
          <a:bodyPr>
            <a:normAutofit lnSpcReduction="10000"/>
          </a:bodyPr>
          <a:lstStyle/>
          <a:p>
            <a:pPr marL="69850" indent="0" algn="just">
              <a:buFont typeface="Wingdings 2" charset="0"/>
              <a:buNone/>
            </a:pPr>
            <a:r>
              <a:rPr lang="en-GB" sz="2200" dirty="0">
                <a:latin typeface="Century Gothic" charset="0"/>
              </a:rPr>
              <a:t>There are two exceptions to this rule. </a:t>
            </a:r>
          </a:p>
          <a:p>
            <a:pPr marL="69850" indent="0" algn="just">
              <a:buFont typeface="Wingdings 2" charset="0"/>
              <a:buNone/>
            </a:pPr>
            <a:r>
              <a:rPr lang="en-GB" sz="2200" dirty="0">
                <a:latin typeface="Century Gothic" charset="0"/>
              </a:rPr>
              <a:t>First, Article 2 TFEU specifically isolates the Union’s </a:t>
            </a:r>
            <a:r>
              <a:rPr lang="en-GB" sz="2200" dirty="0">
                <a:solidFill>
                  <a:srgbClr val="800000"/>
                </a:solidFill>
                <a:latin typeface="Century Gothic" charset="0"/>
              </a:rPr>
              <a:t>CFSP co</a:t>
            </a:r>
            <a:r>
              <a:rPr lang="en-GB" sz="2200" dirty="0">
                <a:latin typeface="Century Gothic" charset="0"/>
              </a:rPr>
              <a:t>mpetence from its ordinary competence categories – an arrangement that suggests a </a:t>
            </a:r>
            <a:r>
              <a:rPr lang="en-GB" sz="2200" i="1" dirty="0">
                <a:latin typeface="Century Gothic" charset="0"/>
              </a:rPr>
              <a:t>sui generis</a:t>
            </a:r>
            <a:r>
              <a:rPr lang="en-GB" sz="2200" dirty="0">
                <a:latin typeface="Century Gothic" charset="0"/>
              </a:rPr>
              <a:t> competence. </a:t>
            </a:r>
          </a:p>
          <a:p>
            <a:pPr marL="69850" indent="0" algn="just">
              <a:buFont typeface="Wingdings 2" charset="0"/>
              <a:buNone/>
            </a:pPr>
            <a:r>
              <a:rPr lang="en-GB" sz="2200" dirty="0">
                <a:latin typeface="Century Gothic" charset="0"/>
              </a:rPr>
              <a:t>Second, </a:t>
            </a:r>
            <a:r>
              <a:rPr lang="en-GB" sz="2200" dirty="0">
                <a:solidFill>
                  <a:srgbClr val="800000"/>
                </a:solidFill>
                <a:latin typeface="Century Gothic" charset="0"/>
              </a:rPr>
              <a:t>Article 3 (2) TFEU </a:t>
            </a:r>
            <a:r>
              <a:rPr lang="en-GB" sz="2200" dirty="0">
                <a:latin typeface="Century Gothic" charset="0"/>
              </a:rPr>
              <a:t>provides a source of exclusivity for the conclusion of international agreements that goes beyond the competence areas listed in Article 3(1) TFEU.</a:t>
            </a:r>
            <a:r>
              <a:rPr lang="en-US" sz="2200" dirty="0">
                <a:latin typeface="Century Gothic" charset="0"/>
              </a:rPr>
              <a:t> </a:t>
            </a:r>
          </a:p>
        </p:txBody>
      </p:sp>
    </p:spTree>
    <p:extLst>
      <p:ext uri="{BB962C8B-B14F-4D97-AF65-F5344CB8AC3E}">
        <p14:creationId xmlns:p14="http://schemas.microsoft.com/office/powerpoint/2010/main" val="606195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042988" y="1027113"/>
            <a:ext cx="7024687" cy="833437"/>
          </a:xfrm>
        </p:spPr>
        <p:txBody>
          <a:bodyPr>
            <a:normAutofit fontScale="90000"/>
          </a:bodyPr>
          <a:lstStyle/>
          <a:p>
            <a:r>
              <a:rPr lang="en-US" dirty="0">
                <a:latin typeface="Century Gothic" charset="0"/>
              </a:rPr>
              <a:t>CFSP Competence?</a:t>
            </a:r>
          </a:p>
        </p:txBody>
      </p:sp>
      <p:sp>
        <p:nvSpPr>
          <p:cNvPr id="87042" name="Content Placeholder 2"/>
          <p:cNvSpPr>
            <a:spLocks noGrp="1"/>
          </p:cNvSpPr>
          <p:nvPr>
            <p:ph idx="1"/>
          </p:nvPr>
        </p:nvSpPr>
        <p:spPr>
          <a:xfrm>
            <a:off x="1097280" y="2569672"/>
            <a:ext cx="6949440" cy="3154291"/>
          </a:xfrm>
        </p:spPr>
        <p:txBody>
          <a:bodyPr>
            <a:normAutofit lnSpcReduction="10000"/>
          </a:bodyPr>
          <a:lstStyle/>
          <a:p>
            <a:pPr marL="69850" indent="0" algn="just">
              <a:buFont typeface="Wingdings 2" charset="0"/>
              <a:buNone/>
            </a:pPr>
            <a:r>
              <a:rPr lang="en-US" sz="2000" dirty="0">
                <a:latin typeface="Century Gothic" charset="0"/>
              </a:rPr>
              <a:t>We might find a first key to this question in Article 24 TEU dealing with the nature of the CFSP competence. The provision declares that ‘[t]he adoption of legislative acts shall be excluded’ within the CFSP area. What will this mean? If the reference to ‘legislative acts’ were given a formal meaning, that is: referring to acts adopted under a legislative procedure, then Article 24 TEU would state the </a:t>
            </a:r>
            <a:r>
              <a:rPr lang="en-US" sz="2000" dirty="0" err="1">
                <a:latin typeface="Century Gothic" charset="0"/>
              </a:rPr>
              <a:t>obviousBy</a:t>
            </a:r>
            <a:r>
              <a:rPr lang="en-US" sz="2000" dirty="0">
                <a:latin typeface="Century Gothic" charset="0"/>
              </a:rPr>
              <a:t> contrast, if the formulation is given a material meaning, then Article 24 TEU </a:t>
            </a:r>
            <a:r>
              <a:rPr lang="en-US" sz="2000" dirty="0" err="1">
                <a:latin typeface="Century Gothic" charset="0"/>
              </a:rPr>
              <a:t>signalled</a:t>
            </a:r>
            <a:r>
              <a:rPr lang="en-US" sz="2000" dirty="0">
                <a:latin typeface="Century Gothic" charset="0"/>
              </a:rPr>
              <a:t> the exclusion of generally applicable CFSP norms. </a:t>
            </a: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223179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1200"/>
              </a:spcAft>
              <a:buFont typeface="Wingdings 2" charset="0"/>
              <a:buNone/>
              <a:defRPr/>
            </a:pPr>
            <a:r>
              <a:rPr lang="de-DE" b="1" dirty="0" smtClean="0">
                <a:latin typeface="Garamond"/>
                <a:cs typeface="Garamond"/>
              </a:rPr>
              <a:t>Institutional Dimenision</a:t>
            </a:r>
          </a:p>
          <a:p>
            <a:pPr lvl="2">
              <a:defRPr/>
            </a:pPr>
            <a:r>
              <a:rPr lang="de-DE" dirty="0" smtClean="0">
                <a:latin typeface="Garamond"/>
                <a:cs typeface="Garamond"/>
              </a:rPr>
              <a:t>The „great compromise“: the Union legislature will be bicameral. Congress is composed of a „House of Representatives“ and a „Senate“. Each law needs consent of both branches.</a:t>
            </a:r>
          </a:p>
          <a:p>
            <a:pPr lvl="2">
              <a:defRPr/>
            </a:pPr>
            <a:r>
              <a:rPr lang="de-DE" dirty="0" smtClean="0">
                <a:latin typeface="Garamond"/>
                <a:cs typeface="Garamond"/>
              </a:rPr>
              <a:t>The „President“: an elective monarch (and its „agents“ and „agencies“)</a:t>
            </a:r>
          </a:p>
          <a:p>
            <a:pPr lvl="2">
              <a:defRPr/>
            </a:pPr>
            <a:r>
              <a:rPr lang="de-DE" dirty="0" smtClean="0">
                <a:latin typeface="Garamond"/>
                <a:cs typeface="Garamond"/>
              </a:rPr>
              <a:t>The „Judiciary“: </a:t>
            </a:r>
            <a:r>
              <a:rPr lang="de-DE" dirty="0" err="1" smtClean="0">
                <a:latin typeface="Garamond"/>
                <a:cs typeface="Garamond"/>
              </a:rPr>
              <a:t>the</a:t>
            </a:r>
            <a:r>
              <a:rPr lang="de-DE" dirty="0" smtClean="0">
                <a:latin typeface="Garamond"/>
                <a:cs typeface="Garamond"/>
              </a:rPr>
              <a:t> </a:t>
            </a:r>
            <a:r>
              <a:rPr lang="de-DE" dirty="0">
                <a:latin typeface="Garamond"/>
                <a:cs typeface="Garamond"/>
              </a:rPr>
              <a:t>S</a:t>
            </a:r>
            <a:r>
              <a:rPr lang="de-DE" dirty="0" smtClean="0">
                <a:latin typeface="Garamond"/>
                <a:cs typeface="Garamond"/>
              </a:rPr>
              <a:t>upreme Court (and lower federal courts).</a:t>
            </a:r>
          </a:p>
          <a:p>
            <a:pPr lvl="2">
              <a:defRPr/>
            </a:pPr>
            <a:r>
              <a:rPr lang="de-DE" dirty="0" smtClean="0">
                <a:latin typeface="Garamond"/>
                <a:cs typeface="Garamond"/>
              </a:rPr>
              <a:t>The Bank of America (McCulloch v Maryland)? </a:t>
            </a:r>
          </a:p>
          <a:p>
            <a:pPr lvl="2">
              <a:defRPr/>
            </a:pPr>
            <a:endParaRPr lang="de-DE" dirty="0"/>
          </a:p>
        </p:txBody>
      </p:sp>
      <p:sp>
        <p:nvSpPr>
          <p:cNvPr id="22530" name="Title 1"/>
          <p:cNvSpPr>
            <a:spLocks noGrp="1"/>
          </p:cNvSpPr>
          <p:nvPr>
            <p:ph type="title"/>
          </p:nvPr>
        </p:nvSpPr>
        <p:spPr/>
        <p:txBody>
          <a:bodyPr/>
          <a:lstStyle/>
          <a:p>
            <a:r>
              <a:rPr lang="en-GB" sz="3600">
                <a:latin typeface="Garamond" charset="0"/>
                <a:ea typeface="MS PGothic" charset="0"/>
                <a:cs typeface="Garamond" charset="0"/>
              </a:rPr>
              <a:t>Federalist No.39 (2)</a:t>
            </a:r>
            <a:endParaRPr lang="de-DE" sz="3600">
              <a:latin typeface="Garamond" charset="0"/>
              <a:ea typeface="MS PGothic" charset="0"/>
              <a:cs typeface="Garamond" charset="0"/>
            </a:endParaRPr>
          </a:p>
        </p:txBody>
      </p:sp>
    </p:spTree>
    <p:extLst>
      <p:ext uri="{BB962C8B-B14F-4D97-AF65-F5344CB8AC3E}">
        <p14:creationId xmlns:p14="http://schemas.microsoft.com/office/powerpoint/2010/main" val="3770139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042988" y="702212"/>
            <a:ext cx="7024687" cy="871537"/>
          </a:xfrm>
        </p:spPr>
        <p:txBody>
          <a:bodyPr>
            <a:normAutofit fontScale="90000"/>
          </a:bodyPr>
          <a:lstStyle/>
          <a:p>
            <a:r>
              <a:rPr lang="en-US" sz="3600" dirty="0">
                <a:latin typeface="Century Gothic" charset="0"/>
              </a:rPr>
              <a:t>Subsequently Exclusive Competences</a:t>
            </a:r>
          </a:p>
        </p:txBody>
      </p:sp>
      <p:sp>
        <p:nvSpPr>
          <p:cNvPr id="67586" name="Content Placeholder 2"/>
          <p:cNvSpPr>
            <a:spLocks noGrp="1"/>
          </p:cNvSpPr>
          <p:nvPr>
            <p:ph idx="1"/>
          </p:nvPr>
        </p:nvSpPr>
        <p:spPr>
          <a:xfrm>
            <a:off x="1042988" y="2128838"/>
            <a:ext cx="6777037" cy="3732212"/>
          </a:xfrm>
        </p:spPr>
        <p:txBody>
          <a:bodyPr>
            <a:normAutofit/>
          </a:bodyPr>
          <a:lstStyle/>
          <a:p>
            <a:pPr marL="69850" indent="0">
              <a:buFont typeface="Wingdings 2" charset="0"/>
              <a:buNone/>
            </a:pPr>
            <a:r>
              <a:rPr lang="en-US" b="1" dirty="0">
                <a:latin typeface="Century Gothic" charset="0"/>
              </a:rPr>
              <a:t>Article 3(2) </a:t>
            </a:r>
            <a:r>
              <a:rPr lang="en-US" b="1" dirty="0" smtClean="0">
                <a:latin typeface="Century Gothic" charset="0"/>
              </a:rPr>
              <a:t>TFEU</a:t>
            </a:r>
            <a:endParaRPr lang="en-US" b="1" dirty="0">
              <a:latin typeface="Century Gothic" charset="0"/>
            </a:endParaRPr>
          </a:p>
          <a:p>
            <a:pPr marL="69850" indent="0" algn="just">
              <a:buFont typeface="Wingdings 2" charset="0"/>
              <a:buNone/>
            </a:pPr>
            <a:r>
              <a:rPr lang="en-GB" sz="2200" dirty="0">
                <a:latin typeface="Century Gothic" charset="0"/>
              </a:rPr>
              <a:t>The Union shall also have exclusive competence for the conclusion of an international agreement </a:t>
            </a:r>
            <a:r>
              <a:rPr lang="en-GB" sz="2200" u="sng" dirty="0">
                <a:latin typeface="Century Gothic" charset="0"/>
              </a:rPr>
              <a:t>when its conclusion is provided for in a legislative act of the Union </a:t>
            </a:r>
            <a:r>
              <a:rPr lang="en-GB" sz="2200" dirty="0">
                <a:latin typeface="Century Gothic" charset="0"/>
              </a:rPr>
              <a:t>or is </a:t>
            </a:r>
            <a:r>
              <a:rPr lang="en-GB" sz="2200" u="sng" dirty="0">
                <a:latin typeface="Century Gothic" charset="0"/>
              </a:rPr>
              <a:t>necessary to enable the Union to exercise its internal competenc</a:t>
            </a:r>
            <a:r>
              <a:rPr lang="en-GB" sz="2200" dirty="0">
                <a:latin typeface="Century Gothic" charset="0"/>
              </a:rPr>
              <a:t>e, or in so far as its </a:t>
            </a:r>
            <a:r>
              <a:rPr lang="en-GB" sz="2200" u="sng" dirty="0">
                <a:latin typeface="Century Gothic" charset="0"/>
              </a:rPr>
              <a:t>conclusion may affect common rules or alter their scope</a:t>
            </a:r>
            <a:r>
              <a:rPr lang="en-GB" sz="2200" dirty="0">
                <a:latin typeface="Century Gothic" charset="0"/>
              </a:rPr>
              <a:t>.</a:t>
            </a:r>
            <a:endParaRPr lang="en-US" sz="2200" dirty="0">
              <a:latin typeface="Century Gothic" charset="0"/>
            </a:endParaRPr>
          </a:p>
          <a:p>
            <a:pPr marL="69850" indent="0">
              <a:buFont typeface="Wingdings 2" charset="0"/>
              <a:buNone/>
            </a:pPr>
            <a:endParaRPr lang="en-US" dirty="0">
              <a:latin typeface="Century Gothic" charset="0"/>
            </a:endParaRPr>
          </a:p>
        </p:txBody>
      </p:sp>
    </p:spTree>
    <p:extLst>
      <p:ext uri="{BB962C8B-B14F-4D97-AF65-F5344CB8AC3E}">
        <p14:creationId xmlns:p14="http://schemas.microsoft.com/office/powerpoint/2010/main" val="1498830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042988" y="1027113"/>
            <a:ext cx="7024687" cy="633412"/>
          </a:xfrm>
        </p:spPr>
        <p:txBody>
          <a:bodyPr>
            <a:normAutofit/>
          </a:bodyPr>
          <a:lstStyle/>
          <a:p>
            <a:r>
              <a:rPr lang="en-US" sz="3200" dirty="0">
                <a:latin typeface="Century Gothic" charset="0"/>
              </a:rPr>
              <a:t>Article 3(2): Three Situations</a:t>
            </a:r>
          </a:p>
        </p:txBody>
      </p:sp>
      <p:sp>
        <p:nvSpPr>
          <p:cNvPr id="3" name="Content Placeholder 2"/>
          <p:cNvSpPr>
            <a:spLocks noGrp="1"/>
          </p:cNvSpPr>
          <p:nvPr>
            <p:ph idx="1"/>
          </p:nvPr>
        </p:nvSpPr>
        <p:spPr>
          <a:xfrm>
            <a:off x="1042988" y="2209800"/>
            <a:ext cx="6777037" cy="3436938"/>
          </a:xfrm>
        </p:spPr>
        <p:txBody>
          <a:bodyPr/>
          <a:lstStyle/>
          <a:p>
            <a:pPr marL="69850" indent="0">
              <a:buFont typeface="Wingdings 2" charset="0"/>
              <a:buNone/>
              <a:defRPr/>
            </a:pPr>
            <a:r>
              <a:rPr lang="en-GB" sz="2000" dirty="0" smtClean="0"/>
              <a:t>These three situations correspond to three famous cases… </a:t>
            </a:r>
          </a:p>
          <a:p>
            <a:pPr>
              <a:buFont typeface="+mj-lt"/>
              <a:buAutoNum type="arabicPeriod"/>
              <a:defRPr/>
            </a:pPr>
            <a:r>
              <a:rPr lang="en-GB" sz="2000" dirty="0" smtClean="0"/>
              <a:t>Situation 1: where conclusion of an international agreement “is provided for in a legislative act”. This corresponds to the “</a:t>
            </a:r>
            <a:r>
              <a:rPr lang="en-GB" sz="2000" b="1" dirty="0" smtClean="0">
                <a:solidFill>
                  <a:srgbClr val="3366FF"/>
                </a:solidFill>
              </a:rPr>
              <a:t>Opinion 1/94 (WTO) Doctrine</a:t>
            </a:r>
            <a:r>
              <a:rPr lang="en-GB" sz="2000" dirty="0" smtClean="0"/>
              <a:t>”.</a:t>
            </a:r>
            <a:r>
              <a:rPr lang="en-US" sz="2000" dirty="0" smtClean="0"/>
              <a:t> </a:t>
            </a:r>
          </a:p>
          <a:p>
            <a:pPr>
              <a:buFont typeface="+mj-lt"/>
              <a:buAutoNum type="arabicPeriod"/>
              <a:defRPr/>
            </a:pPr>
            <a:r>
              <a:rPr lang="en-GB" sz="2000" dirty="0" smtClean="0"/>
              <a:t>Situation 2: where this “is necessary to enable the Union to exercise its internal competence”. This codify the “</a:t>
            </a:r>
            <a:r>
              <a:rPr lang="en-GB" sz="2000" b="1" dirty="0" smtClean="0">
                <a:solidFill>
                  <a:srgbClr val="3366FF"/>
                </a:solidFill>
              </a:rPr>
              <a:t>Opinion 1/76 Doctrine”</a:t>
            </a:r>
            <a:r>
              <a:rPr lang="en-US" sz="2000" b="1" dirty="0" smtClean="0">
                <a:solidFill>
                  <a:srgbClr val="3366FF"/>
                </a:solidFill>
              </a:rPr>
              <a:t> </a:t>
            </a:r>
          </a:p>
          <a:p>
            <a:pPr>
              <a:buFont typeface="+mj-lt"/>
              <a:buAutoNum type="arabicPeriod"/>
              <a:defRPr/>
            </a:pPr>
            <a:r>
              <a:rPr lang="en-US" sz="2000" dirty="0" smtClean="0"/>
              <a:t>Situation 3: where Union has adopted internal legislation. This codifies the “</a:t>
            </a:r>
            <a:r>
              <a:rPr lang="en-US" sz="2000" b="1" dirty="0" smtClean="0">
                <a:solidFill>
                  <a:srgbClr val="3366FF"/>
                </a:solidFill>
              </a:rPr>
              <a:t>ERTA Doc</a:t>
            </a:r>
            <a:r>
              <a:rPr lang="en-US" sz="2000" dirty="0" smtClean="0">
                <a:solidFill>
                  <a:srgbClr val="3366FF"/>
                </a:solidFill>
              </a:rPr>
              <a:t>trine</a:t>
            </a:r>
            <a:r>
              <a:rPr lang="en-US" sz="2000" dirty="0" smtClean="0"/>
              <a:t>”.</a:t>
            </a:r>
            <a:endParaRPr lang="en-US" sz="2000" dirty="0"/>
          </a:p>
        </p:txBody>
      </p:sp>
    </p:spTree>
    <p:extLst>
      <p:ext uri="{BB962C8B-B14F-4D97-AF65-F5344CB8AC3E}">
        <p14:creationId xmlns:p14="http://schemas.microsoft.com/office/powerpoint/2010/main" val="3402333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png"/>
          <p:cNvPicPr>
            <a:picLocks noGrp="1" noChangeAspect="1"/>
          </p:cNvPicPr>
          <p:nvPr>
            <p:ph idx="1"/>
          </p:nvPr>
        </p:nvPicPr>
        <p:blipFill>
          <a:blip r:embed="rId2">
            <a:extLst>
              <a:ext uri="{28A0092B-C50C-407E-A947-70E740481C1C}">
                <a14:useLocalDpi xmlns:a14="http://schemas.microsoft.com/office/drawing/2010/main" val="0"/>
              </a:ext>
            </a:extLst>
          </a:blip>
          <a:srcRect l="-25816" r="-25816"/>
          <a:stretch>
            <a:fillRect/>
          </a:stretch>
        </p:blipFill>
        <p:spPr>
          <a:xfrm>
            <a:off x="-685800" y="1524000"/>
            <a:ext cx="10363200" cy="4845025"/>
          </a:xfrm>
        </p:spPr>
      </p:pic>
      <p:sp>
        <p:nvSpPr>
          <p:cNvPr id="3" name="Title 2"/>
          <p:cNvSpPr>
            <a:spLocks noGrp="1"/>
          </p:cNvSpPr>
          <p:nvPr>
            <p:ph type="title"/>
          </p:nvPr>
        </p:nvSpPr>
        <p:spPr/>
        <p:txBody>
          <a:bodyPr/>
          <a:lstStyle/>
          <a:p>
            <a:r>
              <a:rPr lang="en-US" sz="3200" dirty="0" smtClean="0"/>
              <a:t>Part I… Conclusions…</a:t>
            </a:r>
            <a:endParaRPr lang="en-US" sz="3200" dirty="0"/>
          </a:p>
        </p:txBody>
      </p:sp>
    </p:spTree>
    <p:extLst>
      <p:ext uri="{BB962C8B-B14F-4D97-AF65-F5344CB8AC3E}">
        <p14:creationId xmlns:p14="http://schemas.microsoft.com/office/powerpoint/2010/main" val="282126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7745505" cy="3535362"/>
          </a:xfrm>
        </p:spPr>
        <p:txBody>
          <a:bodyPr/>
          <a:lstStyle/>
          <a:p>
            <a:pPr marL="0" indent="0">
              <a:buNone/>
            </a:pPr>
            <a:r>
              <a:rPr lang="en-US" b="1" dirty="0" smtClean="0"/>
              <a:t>EU Federalism: Dual or Cooperative?</a:t>
            </a:r>
          </a:p>
          <a:p>
            <a:pPr marL="0" indent="0">
              <a:buNone/>
            </a:pPr>
            <a:endParaRPr lang="en-US" dirty="0" smtClean="0"/>
          </a:p>
          <a:p>
            <a:pPr marL="457200" indent="-457200">
              <a:buAutoNum type="arabicPeriod"/>
            </a:pPr>
            <a:r>
              <a:rPr lang="en-US" dirty="0" smtClean="0"/>
              <a:t>What I am not going to talk about</a:t>
            </a:r>
          </a:p>
          <a:p>
            <a:pPr marL="457200" indent="-457200">
              <a:buAutoNum type="arabicPeriod"/>
            </a:pPr>
            <a:r>
              <a:rPr lang="en-US" dirty="0" smtClean="0"/>
              <a:t>What I am going to talk about</a:t>
            </a:r>
          </a:p>
          <a:p>
            <a:pPr marL="868680" lvl="1" indent="-457200">
              <a:buAutoNum type="alphaUcPeriod"/>
            </a:pPr>
            <a:r>
              <a:rPr lang="en-US" dirty="0" smtClean="0"/>
              <a:t>The Decline of Constitutional Exclusivity</a:t>
            </a:r>
          </a:p>
          <a:p>
            <a:pPr marL="868680" lvl="1" indent="-457200">
              <a:buAutoNum type="alphaUcPeriod"/>
            </a:pPr>
            <a:r>
              <a:rPr lang="en-US" dirty="0" smtClean="0"/>
              <a:t>The Decline of Legislative Exclusivity</a:t>
            </a:r>
          </a:p>
          <a:p>
            <a:pPr marL="868680" lvl="1" indent="-457200">
              <a:buAutoNum type="alphaUcPeriod"/>
            </a:pPr>
            <a:r>
              <a:rPr lang="en-US" dirty="0" smtClean="0"/>
              <a:t>Cooperative Federalism Constitutionalised…</a:t>
            </a:r>
          </a:p>
          <a:p>
            <a:pPr marL="457200" indent="-457200">
              <a:buAutoNum type="arabicPeriod"/>
            </a:pPr>
            <a:endParaRPr lang="en-US" dirty="0"/>
          </a:p>
        </p:txBody>
      </p:sp>
      <p:sp>
        <p:nvSpPr>
          <p:cNvPr id="3" name="Title 2"/>
          <p:cNvSpPr>
            <a:spLocks noGrp="1"/>
          </p:cNvSpPr>
          <p:nvPr>
            <p:ph type="title"/>
          </p:nvPr>
        </p:nvSpPr>
        <p:spPr/>
        <p:txBody>
          <a:bodyPr/>
          <a:lstStyle/>
          <a:p>
            <a:r>
              <a:rPr lang="en-US" sz="3600" dirty="0" smtClean="0"/>
              <a:t>Today: Part II</a:t>
            </a:r>
            <a:endParaRPr lang="en-US" sz="3600" dirty="0"/>
          </a:p>
        </p:txBody>
      </p:sp>
    </p:spTree>
    <p:extLst>
      <p:ext uri="{BB962C8B-B14F-4D97-AF65-F5344CB8AC3E}">
        <p14:creationId xmlns:p14="http://schemas.microsoft.com/office/powerpoint/2010/main" val="2769542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042988" y="1027113"/>
            <a:ext cx="7024687" cy="957262"/>
          </a:xfrm>
        </p:spPr>
        <p:txBody>
          <a:bodyPr/>
          <a:lstStyle/>
          <a:p>
            <a:r>
              <a:rPr lang="en-US" sz="2800" dirty="0" smtClean="0">
                <a:latin typeface="Century Gothic" charset="0"/>
                <a:ea typeface="MS PGothic" charset="0"/>
              </a:rPr>
              <a:t>What we are not talking about … I</a:t>
            </a:r>
            <a:endParaRPr lang="en-US" sz="2800" dirty="0">
              <a:latin typeface="Century Gothic" charset="0"/>
              <a:ea typeface="MS PGothic" charset="0"/>
            </a:endParaRPr>
          </a:p>
        </p:txBody>
      </p:sp>
      <p:sp>
        <p:nvSpPr>
          <p:cNvPr id="36866" name="Content Placeholder 2"/>
          <p:cNvSpPr>
            <a:spLocks noGrp="1"/>
          </p:cNvSpPr>
          <p:nvPr>
            <p:ph idx="1"/>
          </p:nvPr>
        </p:nvSpPr>
        <p:spPr>
          <a:xfrm>
            <a:off x="1042988" y="2520950"/>
            <a:ext cx="6777037" cy="2990850"/>
          </a:xfrm>
        </p:spPr>
        <p:txBody>
          <a:bodyPr/>
          <a:lstStyle/>
          <a:p>
            <a:pPr marL="69850" indent="0">
              <a:buFont typeface="Wingdings 2" charset="0"/>
              <a:buNone/>
            </a:pPr>
            <a:endParaRPr lang="en-US">
              <a:latin typeface="Century Gothic" charset="0"/>
              <a:ea typeface="MS PGothic" charset="0"/>
            </a:endParaRPr>
          </a:p>
          <a:p>
            <a:pPr marL="69850" indent="0">
              <a:buFont typeface="Wingdings 2" charset="0"/>
              <a:buNone/>
            </a:pPr>
            <a:endParaRPr lang="en-US">
              <a:latin typeface="Century Gothic" charset="0"/>
              <a:ea typeface="MS PGothic" charset="0"/>
            </a:endParaRP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520950"/>
            <a:ext cx="7594600"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7316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idx="1"/>
          </p:nvPr>
        </p:nvPicPr>
        <p:blipFill>
          <a:blip r:embed="rId2">
            <a:extLst>
              <a:ext uri="{28A0092B-C50C-407E-A947-70E740481C1C}">
                <a14:useLocalDpi xmlns:a14="http://schemas.microsoft.com/office/drawing/2010/main" val="0"/>
              </a:ext>
            </a:extLst>
          </a:blip>
          <a:srcRect t="-20350" b="-20350"/>
          <a:stretch>
            <a:fillRect/>
          </a:stretch>
        </p:blipFill>
        <p:spPr/>
      </p:pic>
      <p:sp>
        <p:nvSpPr>
          <p:cNvPr id="3" name="Title 2"/>
          <p:cNvSpPr>
            <a:spLocks noGrp="1"/>
          </p:cNvSpPr>
          <p:nvPr>
            <p:ph type="title"/>
          </p:nvPr>
        </p:nvSpPr>
        <p:spPr/>
        <p:txBody>
          <a:bodyPr/>
          <a:lstStyle/>
          <a:p>
            <a:r>
              <a:rPr lang="en-US" sz="2800" dirty="0">
                <a:latin typeface="Century Gothic" charset="0"/>
                <a:ea typeface="MS PGothic" charset="0"/>
              </a:rPr>
              <a:t>What we are not talking about … </a:t>
            </a:r>
            <a:r>
              <a:rPr lang="en-US" sz="2800" dirty="0" smtClean="0">
                <a:latin typeface="Century Gothic" charset="0"/>
                <a:ea typeface="MS PGothic" charset="0"/>
              </a:rPr>
              <a:t>II</a:t>
            </a:r>
            <a:endParaRPr lang="en-US" sz="2800" dirty="0"/>
          </a:p>
        </p:txBody>
      </p:sp>
    </p:spTree>
    <p:extLst>
      <p:ext uri="{BB962C8B-B14F-4D97-AF65-F5344CB8AC3E}">
        <p14:creationId xmlns:p14="http://schemas.microsoft.com/office/powerpoint/2010/main" val="2486523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609600"/>
            <a:ext cx="7756263" cy="1054250"/>
          </a:xfrm>
        </p:spPr>
        <p:txBody>
          <a:bodyPr/>
          <a:lstStyle/>
          <a:p>
            <a:r>
              <a:rPr lang="en-US" sz="2800" dirty="0">
                <a:latin typeface="Century Gothic" charset="0"/>
                <a:ea typeface="MS PGothic" charset="0"/>
              </a:rPr>
              <a:t>What we are not talking about … </a:t>
            </a:r>
            <a:r>
              <a:rPr lang="en-US" sz="2800" dirty="0" smtClean="0">
                <a:latin typeface="Century Gothic" charset="0"/>
                <a:ea typeface="MS PGothic" charset="0"/>
              </a:rPr>
              <a:t>III</a:t>
            </a:r>
            <a:endParaRPr lang="en-US" sz="2800" dirty="0">
              <a:latin typeface="Times" charset="0"/>
              <a:ea typeface="MS PGothic" charset="0"/>
            </a:endParaRPr>
          </a:p>
        </p:txBody>
      </p:sp>
      <p:pic>
        <p:nvPicPr>
          <p:cNvPr id="4099" name="Content Placeholder 3" descr="Untitled.png"/>
          <p:cNvPicPr>
            <a:picLocks noGrp="1" noChangeAspect="1"/>
          </p:cNvPicPr>
          <p:nvPr>
            <p:ph idx="1"/>
          </p:nvPr>
        </p:nvPicPr>
        <p:blipFill>
          <a:blip r:embed="rId2">
            <a:extLst>
              <a:ext uri="{28A0092B-C50C-407E-A947-70E740481C1C}">
                <a14:useLocalDpi xmlns:a14="http://schemas.microsoft.com/office/drawing/2010/main" val="0"/>
              </a:ext>
            </a:extLst>
          </a:blip>
          <a:srcRect l="-293" t="-6531" r="-616" b="-38544"/>
          <a:stretch>
            <a:fillRect/>
          </a:stretch>
        </p:blipFill>
        <p:spPr/>
      </p:pic>
    </p:spTree>
    <p:extLst>
      <p:ext uri="{BB962C8B-B14F-4D97-AF65-F5344CB8AC3E}">
        <p14:creationId xmlns:p14="http://schemas.microsoft.com/office/powerpoint/2010/main" val="351875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z="2800" dirty="0">
                <a:latin typeface="Century Gothic" charset="0"/>
                <a:ea typeface="MS PGothic" charset="0"/>
              </a:rPr>
              <a:t>What we are not talking about … I</a:t>
            </a:r>
            <a:endParaRPr lang="en-US" sz="2800" dirty="0"/>
          </a:p>
        </p:txBody>
      </p:sp>
      <p:pic>
        <p:nvPicPr>
          <p:cNvPr id="4" name="Content Placeholder 3" descr="fdcf.png"/>
          <p:cNvPicPr>
            <a:picLocks noGrp="1" noChangeAspect="1"/>
          </p:cNvPicPr>
          <p:nvPr/>
        </p:nvPicPr>
        <p:blipFill>
          <a:blip r:embed="rId2">
            <a:extLst>
              <a:ext uri="{28A0092B-C50C-407E-A947-70E740481C1C}">
                <a14:useLocalDpi xmlns:a14="http://schemas.microsoft.com/office/drawing/2010/main" val="0"/>
              </a:ext>
            </a:extLst>
          </a:blip>
          <a:srcRect l="3" t="-2" r="6030" b="-4726"/>
          <a:stretch>
            <a:fillRect/>
          </a:stretch>
        </p:blipFill>
        <p:spPr>
          <a:xfrm>
            <a:off x="1447800" y="2133600"/>
            <a:ext cx="6103143" cy="4048747"/>
          </a:xfrm>
          <a:prstGeom prst="rect">
            <a:avLst/>
          </a:prstGeom>
        </p:spPr>
      </p:pic>
    </p:spTree>
    <p:extLst>
      <p:ext uri="{BB962C8B-B14F-4D97-AF65-F5344CB8AC3E}">
        <p14:creationId xmlns:p14="http://schemas.microsoft.com/office/powerpoint/2010/main" val="1364153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res.jpg"/>
          <p:cNvPicPr>
            <a:picLocks noGrp="1" noChangeAspect="1"/>
          </p:cNvPicPr>
          <p:nvPr>
            <p:ph idx="1"/>
          </p:nvPr>
        </p:nvPicPr>
        <p:blipFill>
          <a:blip r:embed="rId2">
            <a:extLst>
              <a:ext uri="{28A0092B-C50C-407E-A947-70E740481C1C}">
                <a14:useLocalDpi xmlns:a14="http://schemas.microsoft.com/office/drawing/2010/main" val="0"/>
              </a:ext>
            </a:extLst>
          </a:blip>
          <a:srcRect t="4885" b="4885"/>
          <a:stretch>
            <a:fillRect/>
          </a:stretch>
        </p:blipFill>
        <p:spPr/>
      </p:pic>
      <p:sp>
        <p:nvSpPr>
          <p:cNvPr id="3" name="Title 2"/>
          <p:cNvSpPr>
            <a:spLocks noGrp="1"/>
          </p:cNvSpPr>
          <p:nvPr>
            <p:ph type="title"/>
          </p:nvPr>
        </p:nvSpPr>
        <p:spPr/>
        <p:txBody>
          <a:bodyPr/>
          <a:lstStyle/>
          <a:p>
            <a:r>
              <a:rPr lang="en-US" sz="2800" dirty="0">
                <a:latin typeface="Century Gothic" charset="0"/>
                <a:ea typeface="MS PGothic" charset="0"/>
              </a:rPr>
              <a:t>What we are not talking about … </a:t>
            </a:r>
            <a:r>
              <a:rPr lang="en-US" sz="2800" dirty="0" smtClean="0">
                <a:latin typeface="Century Gothic" charset="0"/>
                <a:ea typeface="MS PGothic" charset="0"/>
              </a:rPr>
              <a:t>II</a:t>
            </a:r>
            <a:endParaRPr lang="en-US" sz="2800" dirty="0"/>
          </a:p>
        </p:txBody>
      </p:sp>
    </p:spTree>
    <p:extLst>
      <p:ext uri="{BB962C8B-B14F-4D97-AF65-F5344CB8AC3E}">
        <p14:creationId xmlns:p14="http://schemas.microsoft.com/office/powerpoint/2010/main" val="2772351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dirty="0" smtClean="0"/>
              <a:t>In order to discover whether the structure of European Union law has changed from two areas of mutual exclusivity to an area in in which both the Union and the Member States act, we need to explore this:</a:t>
            </a:r>
          </a:p>
          <a:p>
            <a:pPr marL="0" indent="0">
              <a:buNone/>
            </a:pPr>
            <a:endParaRPr lang="en-US" dirty="0"/>
          </a:p>
          <a:p>
            <a:pPr marL="457200" indent="-457200">
              <a:buFont typeface="+mj-lt"/>
              <a:buAutoNum type="alphaUcPeriod"/>
            </a:pPr>
            <a:r>
              <a:rPr lang="en-US" b="1" dirty="0" smtClean="0"/>
              <a:t>Decline </a:t>
            </a:r>
            <a:r>
              <a:rPr lang="en-US" b="1" dirty="0"/>
              <a:t>of constitutional </a:t>
            </a:r>
            <a:r>
              <a:rPr lang="en-US" b="1" dirty="0" smtClean="0"/>
              <a:t>exclusivity: do the competence spheres overlap? (</a:t>
            </a:r>
            <a:r>
              <a:rPr lang="en-US" b="1" dirty="0"/>
              <a:t> </a:t>
            </a:r>
            <a:r>
              <a:rPr lang="en-US" b="1" dirty="0" smtClean="0"/>
              <a:t>Decline of National Exclusive Powers)</a:t>
            </a:r>
          </a:p>
          <a:p>
            <a:pPr marL="0" indent="0">
              <a:buNone/>
            </a:pPr>
            <a:endParaRPr lang="en-US" b="1" dirty="0" smtClean="0"/>
          </a:p>
          <a:p>
            <a:pPr marL="457200" indent="-457200">
              <a:buFont typeface="+mj-lt"/>
              <a:buAutoNum type="alphaUcPeriod"/>
            </a:pPr>
            <a:r>
              <a:rPr lang="en-US" b="1" dirty="0" smtClean="0"/>
              <a:t>Decline of legislative exclusivity: do European and national laws overlap?</a:t>
            </a:r>
          </a:p>
          <a:p>
            <a:pPr marL="457200" indent="-457200">
              <a:buFont typeface="+mj-lt"/>
              <a:buAutoNum type="alphaUcPeriod"/>
            </a:pPr>
            <a:endParaRPr lang="en-US" b="1" dirty="0" smtClean="0"/>
          </a:p>
          <a:p>
            <a:pPr marL="457200" indent="-457200">
              <a:buFont typeface="+mj-lt"/>
              <a:buAutoNum type="alphaUcPeriod"/>
            </a:pPr>
            <a:r>
              <a:rPr lang="en-US" b="1" dirty="0" smtClean="0"/>
              <a:t>Constitutionalizing Cooperative Federalism </a:t>
            </a:r>
          </a:p>
          <a:p>
            <a:pPr marL="457200" indent="-457200">
              <a:buAutoNum type="alphaUcPeriod"/>
            </a:pPr>
            <a:endParaRPr lang="en-US" dirty="0"/>
          </a:p>
        </p:txBody>
      </p:sp>
      <p:sp>
        <p:nvSpPr>
          <p:cNvPr id="3" name="Title 2"/>
          <p:cNvSpPr>
            <a:spLocks noGrp="1"/>
          </p:cNvSpPr>
          <p:nvPr>
            <p:ph type="title"/>
          </p:nvPr>
        </p:nvSpPr>
        <p:spPr/>
        <p:txBody>
          <a:bodyPr/>
          <a:lstStyle/>
          <a:p>
            <a:r>
              <a:rPr lang="en-US" sz="2800" dirty="0" smtClean="0"/>
              <a:t>EU Law: From Dual to Cooperative Federalism?</a:t>
            </a:r>
            <a:endParaRPr lang="en-US" sz="2800" dirty="0"/>
          </a:p>
        </p:txBody>
      </p:sp>
    </p:spTree>
    <p:extLst>
      <p:ext uri="{BB962C8B-B14F-4D97-AF65-F5344CB8AC3E}">
        <p14:creationId xmlns:p14="http://schemas.microsoft.com/office/powerpoint/2010/main" val="253390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1042988" y="2144713"/>
            <a:ext cx="6777037" cy="3508375"/>
          </a:xfrm>
        </p:spPr>
        <p:txBody>
          <a:bodyPr>
            <a:normAutofit/>
          </a:bodyPr>
          <a:lstStyle/>
          <a:p>
            <a:pPr marL="0" indent="0">
              <a:buNone/>
            </a:pPr>
            <a:r>
              <a:rPr lang="de-DE" b="1" dirty="0">
                <a:latin typeface="Garamond" charset="0"/>
                <a:ea typeface="MS PGothic" charset="0"/>
                <a:cs typeface="Garamond" charset="0"/>
              </a:rPr>
              <a:t>Substantive </a:t>
            </a:r>
            <a:r>
              <a:rPr lang="de-DE" b="1" dirty="0" smtClean="0">
                <a:latin typeface="Garamond" charset="0"/>
                <a:ea typeface="MS PGothic" charset="0"/>
                <a:cs typeface="Garamond" charset="0"/>
              </a:rPr>
              <a:t>Dimension</a:t>
            </a:r>
          </a:p>
          <a:p>
            <a:pPr marL="0" indent="0">
              <a:buNone/>
            </a:pPr>
            <a:endParaRPr lang="de-DE" b="1" dirty="0">
              <a:latin typeface="Garamond" charset="0"/>
              <a:ea typeface="MS PGothic" charset="0"/>
              <a:cs typeface="Garamond" charset="0"/>
            </a:endParaRPr>
          </a:p>
          <a:p>
            <a:pPr lvl="2"/>
            <a:r>
              <a:rPr lang="de-DE" dirty="0">
                <a:latin typeface="Garamond" charset="0"/>
                <a:ea typeface="ＭＳ Ｐゴシック" charset="0"/>
                <a:cs typeface="ＭＳ Ｐゴシック" charset="0"/>
              </a:rPr>
              <a:t>Federal </a:t>
            </a:r>
            <a:r>
              <a:rPr lang="de-DE" dirty="0" err="1">
                <a:latin typeface="Garamond" charset="0"/>
                <a:ea typeface="ＭＳ Ｐゴシック" charset="0"/>
                <a:cs typeface="ＭＳ Ｐゴシック" charset="0"/>
              </a:rPr>
              <a:t>powers</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are</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enumerated</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powers</a:t>
            </a:r>
            <a:r>
              <a:rPr lang="de-DE" dirty="0">
                <a:latin typeface="Garamond" charset="0"/>
                <a:ea typeface="ＭＳ Ｐゴシック" charset="0"/>
                <a:cs typeface="ＭＳ Ｐゴシック" charset="0"/>
              </a:rPr>
              <a:t>. Residual </a:t>
            </a:r>
            <a:r>
              <a:rPr lang="de-DE" dirty="0" err="1">
                <a:latin typeface="Garamond" charset="0"/>
                <a:ea typeface="ＭＳ Ｐゴシック" charset="0"/>
                <a:cs typeface="ＭＳ Ｐゴシック" charset="0"/>
              </a:rPr>
              <a:t>powers</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lie</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with</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the</a:t>
            </a:r>
            <a:r>
              <a:rPr lang="de-DE" dirty="0">
                <a:latin typeface="Garamond" charset="0"/>
                <a:ea typeface="ＭＳ Ｐゴシック" charset="0"/>
                <a:cs typeface="ＭＳ Ｐゴシック" charset="0"/>
              </a:rPr>
              <a:t> States. The </a:t>
            </a:r>
            <a:r>
              <a:rPr lang="de-DE" dirty="0" err="1">
                <a:latin typeface="Garamond" charset="0"/>
                <a:ea typeface="ＭＳ Ｐゴシック" charset="0"/>
                <a:cs typeface="ＭＳ Ｐゴシック" charset="0"/>
              </a:rPr>
              <a:t>list</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of</a:t>
            </a:r>
            <a:r>
              <a:rPr lang="de-DE" dirty="0">
                <a:latin typeface="Garamond" charset="0"/>
                <a:ea typeface="ＭＳ Ｐゴシック" charset="0"/>
                <a:cs typeface="ＭＳ Ｐゴシック" charset="0"/>
              </a:rPr>
              <a:t> legislative </a:t>
            </a:r>
            <a:r>
              <a:rPr lang="de-DE" dirty="0" err="1">
                <a:latin typeface="Garamond" charset="0"/>
                <a:ea typeface="ＭＳ Ｐゴシック" charset="0"/>
                <a:cs typeface="ＭＳ Ｐゴシック" charset="0"/>
              </a:rPr>
              <a:t>competences</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is</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established</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by</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Article</a:t>
            </a:r>
            <a:r>
              <a:rPr lang="de-DE" dirty="0">
                <a:latin typeface="Garamond" charset="0"/>
                <a:ea typeface="ＭＳ Ｐゴシック" charset="0"/>
                <a:cs typeface="ＭＳ Ｐゴシック" charset="0"/>
              </a:rPr>
              <a:t> I, </a:t>
            </a:r>
            <a:r>
              <a:rPr lang="de-DE" dirty="0" err="1">
                <a:latin typeface="Garamond" charset="0"/>
                <a:ea typeface="ＭＳ Ｐゴシック" charset="0"/>
                <a:cs typeface="ＭＳ Ｐゴシック" charset="0"/>
              </a:rPr>
              <a:t>Section</a:t>
            </a:r>
            <a:r>
              <a:rPr lang="de-DE" dirty="0">
                <a:latin typeface="Garamond" charset="0"/>
                <a:ea typeface="ＭＳ Ｐゴシック" charset="0"/>
                <a:cs typeface="ＭＳ Ｐゴシック" charset="0"/>
              </a:rPr>
              <a:t> 8 (</a:t>
            </a:r>
            <a:r>
              <a:rPr lang="de-DE" dirty="0" err="1">
                <a:latin typeface="Garamond" charset="0"/>
                <a:ea typeface="ＭＳ Ｐゴシック" charset="0"/>
                <a:cs typeface="ＭＳ Ｐゴシック" charset="0"/>
              </a:rPr>
              <a:t>eighte</a:t>
            </a:r>
            <a:r>
              <a:rPr lang="en-US" dirty="0">
                <a:latin typeface="Garamond" charset="0"/>
                <a:ea typeface="ＭＳ Ｐゴシック" charset="0"/>
                <a:cs typeface="ＭＳ Ｐゴシック" charset="0"/>
              </a:rPr>
              <a:t>en clauses)</a:t>
            </a:r>
            <a:endParaRPr lang="de-DE" dirty="0">
              <a:latin typeface="Garamond" charset="0"/>
              <a:ea typeface="ＭＳ Ｐゴシック" charset="0"/>
              <a:cs typeface="ＭＳ Ｐゴシック" charset="0"/>
            </a:endParaRPr>
          </a:p>
          <a:p>
            <a:pPr lvl="4">
              <a:buFont typeface="Wingdings" charset="0"/>
              <a:buChar char="§"/>
            </a:pPr>
            <a:endParaRPr lang="de-DE" dirty="0" smtClean="0">
              <a:latin typeface="Garamond" charset="0"/>
              <a:ea typeface="ＭＳ Ｐゴシック" charset="0"/>
              <a:cs typeface="ＭＳ Ｐゴシック" charset="0"/>
            </a:endParaRPr>
          </a:p>
          <a:p>
            <a:pPr lvl="2"/>
            <a:r>
              <a:rPr lang="de-DE" dirty="0" err="1" smtClean="0">
                <a:latin typeface="Garamond" charset="0"/>
                <a:ea typeface="ＭＳ Ｐゴシック" charset="0"/>
                <a:cs typeface="ＭＳ Ｐゴシック" charset="0"/>
              </a:rPr>
              <a:t>Direct</a:t>
            </a:r>
            <a:r>
              <a:rPr lang="de-DE" dirty="0" smtClean="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effect</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of</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federal</a:t>
            </a:r>
            <a:r>
              <a:rPr lang="de-DE" dirty="0">
                <a:latin typeface="Garamond" charset="0"/>
                <a:ea typeface="ＭＳ Ｐゴシック" charset="0"/>
                <a:cs typeface="ＭＳ Ｐゴシック" charset="0"/>
              </a:rPr>
              <a:t> </a:t>
            </a:r>
            <a:r>
              <a:rPr lang="de-DE" dirty="0" err="1">
                <a:latin typeface="Garamond" charset="0"/>
                <a:ea typeface="ＭＳ Ｐゴシック" charset="0"/>
                <a:cs typeface="ＭＳ Ｐゴシック" charset="0"/>
              </a:rPr>
              <a:t>laws</a:t>
            </a:r>
            <a:r>
              <a:rPr lang="de-DE" dirty="0">
                <a:latin typeface="Garamond" charset="0"/>
                <a:ea typeface="ＭＳ Ｐゴシック" charset="0"/>
                <a:cs typeface="ＭＳ Ｐゴシック" charset="0"/>
              </a:rPr>
              <a:t> on </a:t>
            </a:r>
            <a:r>
              <a:rPr lang="de-DE" dirty="0" err="1">
                <a:latin typeface="Garamond" charset="0"/>
                <a:ea typeface="ＭＳ Ｐゴシック" charset="0"/>
                <a:cs typeface="ＭＳ Ｐゴシック" charset="0"/>
              </a:rPr>
              <a:t>individuals</a:t>
            </a:r>
            <a:endParaRPr lang="de-DE" dirty="0">
              <a:latin typeface="Garamond" charset="0"/>
              <a:ea typeface="ＭＳ Ｐゴシック" charset="0"/>
              <a:cs typeface="ＭＳ Ｐゴシック" charset="0"/>
            </a:endParaRPr>
          </a:p>
        </p:txBody>
      </p:sp>
      <p:sp>
        <p:nvSpPr>
          <p:cNvPr id="24578" name="Title 1"/>
          <p:cNvSpPr>
            <a:spLocks noGrp="1"/>
          </p:cNvSpPr>
          <p:nvPr>
            <p:ph type="title"/>
          </p:nvPr>
        </p:nvSpPr>
        <p:spPr>
          <a:xfrm>
            <a:off x="1042988" y="1027113"/>
            <a:ext cx="7024687" cy="771525"/>
          </a:xfrm>
        </p:spPr>
        <p:txBody>
          <a:bodyPr/>
          <a:lstStyle/>
          <a:p>
            <a:r>
              <a:rPr lang="en-GB" sz="3200">
                <a:latin typeface="Century Gothic" charset="0"/>
                <a:ea typeface="MS PGothic" charset="0"/>
              </a:rPr>
              <a:t>Federalist No.39 (3)</a:t>
            </a:r>
            <a:endParaRPr lang="de-DE" sz="3200">
              <a:latin typeface="Century Gothic" charset="0"/>
              <a:ea typeface="MS PGothic" charset="0"/>
            </a:endParaRPr>
          </a:p>
        </p:txBody>
      </p:sp>
    </p:spTree>
    <p:extLst>
      <p:ext uri="{BB962C8B-B14F-4D97-AF65-F5344CB8AC3E}">
        <p14:creationId xmlns:p14="http://schemas.microsoft.com/office/powerpoint/2010/main" val="3148150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88490" y="570156"/>
            <a:ext cx="7756263" cy="649044"/>
          </a:xfrm>
        </p:spPr>
        <p:txBody>
          <a:bodyPr/>
          <a:lstStyle/>
          <a:p>
            <a:r>
              <a:rPr lang="en-US" sz="3200" dirty="0" smtClean="0"/>
              <a:t>Why legislative exclusivity is decisive…   </a:t>
            </a:r>
            <a:endParaRPr lang="en-US" sz="3200" dirty="0"/>
          </a:p>
        </p:txBody>
      </p:sp>
      <p:pic>
        <p:nvPicPr>
          <p:cNvPr id="4" name="Content Placeholder 4" descr="dual.png"/>
          <p:cNvPicPr>
            <a:picLocks noGrp="1" noChangeAspect="1"/>
          </p:cNvPicPr>
          <p:nvPr/>
        </p:nvPicPr>
        <p:blipFill>
          <a:blip r:embed="rId2">
            <a:extLst>
              <a:ext uri="{28A0092B-C50C-407E-A947-70E740481C1C}">
                <a14:useLocalDpi xmlns:a14="http://schemas.microsoft.com/office/drawing/2010/main" val="0"/>
              </a:ext>
            </a:extLst>
          </a:blip>
          <a:srcRect l="4535" r="4535"/>
          <a:stretch>
            <a:fillRect/>
          </a:stretch>
        </p:blipFill>
        <p:spPr>
          <a:xfrm>
            <a:off x="1524000" y="1905000"/>
            <a:ext cx="5747543" cy="4150779"/>
          </a:xfrm>
          <a:prstGeom prst="rect">
            <a:avLst/>
          </a:prstGeom>
        </p:spPr>
      </p:pic>
    </p:spTree>
    <p:extLst>
      <p:ext uri="{BB962C8B-B14F-4D97-AF65-F5344CB8AC3E}">
        <p14:creationId xmlns:p14="http://schemas.microsoft.com/office/powerpoint/2010/main" val="3539790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ng"/>
          <p:cNvPicPr>
            <a:picLocks noGrp="1" noChangeAspect="1"/>
          </p:cNvPicPr>
          <p:nvPr>
            <p:ph idx="1"/>
          </p:nvPr>
        </p:nvPicPr>
        <p:blipFill>
          <a:blip r:embed="rId2">
            <a:extLst>
              <a:ext uri="{28A0092B-C50C-407E-A947-70E740481C1C}">
                <a14:useLocalDpi xmlns:a14="http://schemas.microsoft.com/office/drawing/2010/main" val="0"/>
              </a:ext>
            </a:extLst>
          </a:blip>
          <a:srcRect t="7543" b="7543"/>
          <a:stretch>
            <a:fillRect/>
          </a:stretch>
        </p:blipFill>
        <p:spPr/>
      </p:pic>
      <p:sp>
        <p:nvSpPr>
          <p:cNvPr id="3" name="Title 2"/>
          <p:cNvSpPr>
            <a:spLocks noGrp="1"/>
          </p:cNvSpPr>
          <p:nvPr>
            <p:ph type="title"/>
          </p:nvPr>
        </p:nvSpPr>
        <p:spPr/>
        <p:txBody>
          <a:bodyPr/>
          <a:lstStyle/>
          <a:p>
            <a:r>
              <a:rPr lang="en-US" sz="2800" dirty="0" smtClean="0"/>
              <a:t>A. The Decline of National Exclusive Powers</a:t>
            </a:r>
            <a:endParaRPr lang="en-US" sz="2800" dirty="0"/>
          </a:p>
        </p:txBody>
      </p:sp>
    </p:spTree>
    <p:extLst>
      <p:ext uri="{BB962C8B-B14F-4D97-AF65-F5344CB8AC3E}">
        <p14:creationId xmlns:p14="http://schemas.microsoft.com/office/powerpoint/2010/main" val="2632547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042988" y="1027113"/>
            <a:ext cx="7024687" cy="687387"/>
          </a:xfrm>
        </p:spPr>
        <p:txBody>
          <a:bodyPr>
            <a:normAutofit fontScale="90000"/>
          </a:bodyPr>
          <a:lstStyle/>
          <a:p>
            <a:pPr algn="ctr"/>
            <a:r>
              <a:rPr lang="en-US">
                <a:latin typeface="Times" charset="0"/>
              </a:rPr>
              <a:t>Title: Social Policy</a:t>
            </a:r>
          </a:p>
        </p:txBody>
      </p:sp>
      <p:sp>
        <p:nvSpPr>
          <p:cNvPr id="41986" name="Content Placeholder 2"/>
          <p:cNvSpPr>
            <a:spLocks noGrp="1"/>
          </p:cNvSpPr>
          <p:nvPr>
            <p:ph idx="1"/>
          </p:nvPr>
        </p:nvSpPr>
        <p:spPr/>
        <p:txBody>
          <a:bodyPr/>
          <a:lstStyle/>
          <a:p>
            <a:pPr marL="0" indent="0" algn="just">
              <a:buFont typeface="Wingdings 2" charset="0"/>
              <a:buNone/>
            </a:pPr>
            <a:r>
              <a:rPr lang="en-GB" b="1" dirty="0" smtClean="0">
                <a:latin typeface="Times" charset="0"/>
              </a:rPr>
              <a:t>(</a:t>
            </a:r>
            <a:r>
              <a:rPr lang="en-GB" b="1" dirty="0">
                <a:latin typeface="Times" charset="0"/>
              </a:rPr>
              <a:t>former wording)</a:t>
            </a:r>
          </a:p>
          <a:p>
            <a:pPr marL="0" indent="0" algn="just">
              <a:buFontTx/>
              <a:buNone/>
            </a:pPr>
            <a:endParaRPr lang="en-GB" dirty="0">
              <a:latin typeface="Arial" charset="0"/>
            </a:endParaRPr>
          </a:p>
          <a:p>
            <a:pPr marL="0" indent="0" algn="just">
              <a:buFontTx/>
              <a:buNone/>
            </a:pPr>
            <a:r>
              <a:rPr lang="en-GB" dirty="0">
                <a:latin typeface="Arial" charset="0"/>
              </a:rPr>
              <a:t>The Union is entitled t</a:t>
            </a:r>
            <a:r>
              <a:rPr lang="en-GB" dirty="0" smtClean="0">
                <a:latin typeface="Arial" charset="0"/>
              </a:rPr>
              <a:t>o </a:t>
            </a:r>
            <a:r>
              <a:rPr lang="en-GB" dirty="0">
                <a:latin typeface="Arial" charset="0"/>
              </a:rPr>
              <a:t>„</a:t>
            </a:r>
            <a:r>
              <a:rPr lang="en-GB" dirty="0" smtClean="0">
                <a:latin typeface="Arial" charset="0"/>
              </a:rPr>
              <a:t>encourage </a:t>
            </a:r>
            <a:r>
              <a:rPr lang="en-GB" dirty="0">
                <a:latin typeface="Arial" charset="0"/>
              </a:rPr>
              <a:t>improvements, especially in the working environment, as regards the health and safety of workers.“</a:t>
            </a:r>
          </a:p>
        </p:txBody>
      </p:sp>
    </p:spTree>
    <p:extLst>
      <p:ext uri="{BB962C8B-B14F-4D97-AF65-F5344CB8AC3E}">
        <p14:creationId xmlns:p14="http://schemas.microsoft.com/office/powerpoint/2010/main" val="3705773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333375"/>
            <a:ext cx="7772400" cy="1150938"/>
          </a:xfrm>
        </p:spPr>
        <p:txBody>
          <a:bodyPr>
            <a:normAutofit/>
          </a:bodyPr>
          <a:lstStyle/>
          <a:p>
            <a:pPr algn="ctr"/>
            <a:r>
              <a:rPr lang="de-DE" sz="3600" i="1" dirty="0">
                <a:latin typeface="Times" charset="0"/>
                <a:ea typeface="MS PGothic" charset="0"/>
              </a:rPr>
              <a:t>UK v Council</a:t>
            </a:r>
            <a:r>
              <a:rPr lang="de-DE" sz="3600" dirty="0">
                <a:latin typeface="Times" charset="0"/>
                <a:ea typeface="MS PGothic" charset="0"/>
              </a:rPr>
              <a:t>, Case 84/94</a:t>
            </a:r>
            <a:endParaRPr lang="en-US" sz="3600" dirty="0">
              <a:latin typeface="Times" charset="0"/>
              <a:ea typeface="MS PGothic" charset="0"/>
            </a:endParaRPr>
          </a:p>
        </p:txBody>
      </p:sp>
      <p:sp>
        <p:nvSpPr>
          <p:cNvPr id="9219" name="Content Placeholder 2"/>
          <p:cNvSpPr>
            <a:spLocks noGrp="1"/>
          </p:cNvSpPr>
          <p:nvPr>
            <p:ph idx="1"/>
          </p:nvPr>
        </p:nvSpPr>
        <p:spPr>
          <a:xfrm>
            <a:off x="685800" y="2348149"/>
            <a:ext cx="7772400" cy="3265351"/>
          </a:xfrm>
        </p:spPr>
        <p:txBody>
          <a:bodyPr>
            <a:normAutofit fontScale="92500" lnSpcReduction="20000"/>
          </a:bodyPr>
          <a:lstStyle/>
          <a:p>
            <a:pPr marL="0" indent="0" algn="just">
              <a:buFontTx/>
              <a:buNone/>
            </a:pPr>
            <a:r>
              <a:rPr lang="en-GB" sz="2800" dirty="0">
                <a:latin typeface="Arial" charset="0"/>
                <a:ea typeface="MS PGothic" charset="0"/>
              </a:rPr>
              <a:t>15 ‘</a:t>
            </a:r>
            <a:r>
              <a:rPr lang="en-GB" sz="2800" dirty="0">
                <a:solidFill>
                  <a:srgbClr val="3366FF"/>
                </a:solidFill>
                <a:latin typeface="Arial" charset="0"/>
                <a:ea typeface="MS PGothic" charset="0"/>
              </a:rPr>
              <a:t>There is nothing in the wording </a:t>
            </a:r>
            <a:r>
              <a:rPr lang="en-GB" sz="2800" dirty="0">
                <a:latin typeface="Arial" charset="0"/>
                <a:ea typeface="MS PGothic" charset="0"/>
              </a:rPr>
              <a:t>of Article [153] to indicate that the concepts of "working environment", "safety" and "health" as used in that provision should, in the absence of other indications, </a:t>
            </a:r>
            <a:r>
              <a:rPr lang="en-GB" sz="2800" dirty="0">
                <a:solidFill>
                  <a:srgbClr val="3366FF"/>
                </a:solidFill>
                <a:latin typeface="Arial" charset="0"/>
                <a:ea typeface="MS PGothic" charset="0"/>
              </a:rPr>
              <a:t>be interpreted restrictively, and not as embracing all factors</a:t>
            </a:r>
            <a:r>
              <a:rPr lang="en-GB" sz="2800" dirty="0">
                <a:latin typeface="Arial" charset="0"/>
                <a:ea typeface="MS PGothic" charset="0"/>
              </a:rPr>
              <a:t>, physical or otherwise, capable of affecting the health and safety of the worker in his working environment, including in particular certain aspects of the organization of working time.’ </a:t>
            </a:r>
            <a:endParaRPr lang="en-US" sz="2800" dirty="0">
              <a:latin typeface="Arial" charset="0"/>
              <a:ea typeface="MS PGothic" charset="0"/>
            </a:endParaRPr>
          </a:p>
        </p:txBody>
      </p:sp>
    </p:spTree>
    <p:extLst>
      <p:ext uri="{BB962C8B-B14F-4D97-AF65-F5344CB8AC3E}">
        <p14:creationId xmlns:p14="http://schemas.microsoft.com/office/powerpoint/2010/main" val="37788760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00100" y="381000"/>
            <a:ext cx="7543800" cy="1176338"/>
          </a:xfrm>
        </p:spPr>
        <p:txBody>
          <a:bodyPr/>
          <a:lstStyle/>
          <a:p>
            <a:r>
              <a:rPr lang="en-US" sz="4000" dirty="0">
                <a:latin typeface="Times" charset="0"/>
                <a:ea typeface="MS PGothic" charset="0"/>
              </a:rPr>
              <a:t>General Competences </a:t>
            </a:r>
            <a:r>
              <a:rPr lang="en-US" sz="4000" dirty="0" smtClean="0">
                <a:latin typeface="Times" charset="0"/>
                <a:ea typeface="MS PGothic" charset="0"/>
              </a:rPr>
              <a:t>I</a:t>
            </a:r>
            <a:endParaRPr lang="en-US" sz="4000" dirty="0">
              <a:latin typeface="Times" charset="0"/>
              <a:ea typeface="MS PGothic" charset="0"/>
            </a:endParaRPr>
          </a:p>
        </p:txBody>
      </p:sp>
      <p:sp>
        <p:nvSpPr>
          <p:cNvPr id="14339" name="Content Placeholder 2"/>
          <p:cNvSpPr>
            <a:spLocks noGrp="1"/>
          </p:cNvSpPr>
          <p:nvPr>
            <p:ph idx="1"/>
          </p:nvPr>
        </p:nvSpPr>
        <p:spPr>
          <a:xfrm>
            <a:off x="684213" y="1978944"/>
            <a:ext cx="7772400" cy="4042444"/>
          </a:xfrm>
        </p:spPr>
        <p:txBody>
          <a:bodyPr>
            <a:normAutofit/>
          </a:bodyPr>
          <a:lstStyle/>
          <a:p>
            <a:pPr algn="just">
              <a:buFontTx/>
              <a:buNone/>
            </a:pPr>
            <a:r>
              <a:rPr lang="en-US" dirty="0">
                <a:solidFill>
                  <a:srgbClr val="3366FF"/>
                </a:solidFill>
                <a:latin typeface="Arial" charset="0"/>
                <a:ea typeface="MS PGothic" charset="0"/>
              </a:rPr>
              <a:t>Article 352 TFEU:</a:t>
            </a:r>
            <a:r>
              <a:rPr lang="en-US" dirty="0">
                <a:latin typeface="Arial" charset="0"/>
                <a:ea typeface="MS PGothic" charset="0"/>
              </a:rPr>
              <a:t> </a:t>
            </a:r>
            <a:endParaRPr lang="en-US" dirty="0" smtClean="0">
              <a:latin typeface="Arial" charset="0"/>
              <a:ea typeface="MS PGothic" charset="0"/>
            </a:endParaRPr>
          </a:p>
          <a:p>
            <a:pPr algn="just">
              <a:buFontTx/>
              <a:buNone/>
            </a:pPr>
            <a:r>
              <a:rPr lang="en-US" sz="2000" dirty="0" smtClean="0">
                <a:latin typeface="Arial" charset="0"/>
                <a:ea typeface="MS PGothic" charset="0"/>
              </a:rPr>
              <a:t>“</a:t>
            </a:r>
            <a:r>
              <a:rPr lang="en-US" altLang="ja-JP" sz="2400" dirty="0">
                <a:latin typeface="Arial" charset="0"/>
                <a:ea typeface="MS PGothic" charset="0"/>
              </a:rPr>
              <a:t>If action by the Union should prove necessary, within the framework of the policies defined in the Treaties, to attain one of the objectives set out in the Treaties, and the Treaties have not provided the necessary powers, the Council, acting unanimously on a proposal from the Commission and after obtaining the consent of the European Parliament, shall adopt the appropriate measures.”</a:t>
            </a:r>
          </a:p>
          <a:p>
            <a:pPr marL="777240" lvl="2" indent="0">
              <a:buNone/>
            </a:pPr>
            <a:endParaRPr lang="en-US" sz="1200" dirty="0">
              <a:latin typeface="Arial" charset="0"/>
              <a:ea typeface="MS PGothic" charset="0"/>
            </a:endParaRPr>
          </a:p>
        </p:txBody>
      </p:sp>
    </p:spTree>
    <p:extLst>
      <p:ext uri="{BB962C8B-B14F-4D97-AF65-F5344CB8AC3E}">
        <p14:creationId xmlns:p14="http://schemas.microsoft.com/office/powerpoint/2010/main" val="4126566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14600"/>
            <a:ext cx="7745505" cy="3611562"/>
          </a:xfrm>
        </p:spPr>
        <p:txBody>
          <a:bodyPr>
            <a:normAutofit/>
          </a:bodyPr>
          <a:lstStyle/>
          <a:p>
            <a:pPr marL="0" indent="0">
              <a:buNone/>
            </a:pPr>
            <a:r>
              <a:rPr lang="en-US" sz="2000" dirty="0"/>
              <a:t>The textbook illustration for the dramatic expansion of Europe’s </a:t>
            </a:r>
            <a:r>
              <a:rPr lang="en-US" sz="2000" dirty="0" smtClean="0"/>
              <a:t>competence sphere </a:t>
            </a:r>
            <a:r>
              <a:rPr lang="en-US" sz="2000" dirty="0"/>
              <a:t>on the basis of Article </a:t>
            </a:r>
            <a:r>
              <a:rPr lang="en-US" sz="2000" dirty="0" smtClean="0"/>
              <a:t>352 is </a:t>
            </a:r>
            <a:r>
              <a:rPr lang="en-US" sz="2000" dirty="0"/>
              <a:t>provided by the </a:t>
            </a:r>
            <a:r>
              <a:rPr lang="en-US" sz="2000" dirty="0" smtClean="0"/>
              <a:t>Union’s environmental policy. </a:t>
            </a:r>
            <a:r>
              <a:rPr lang="en-US" sz="2000" dirty="0"/>
              <a:t>Stimulated by the political enthusiasm of </a:t>
            </a:r>
            <a:r>
              <a:rPr lang="en-US" sz="2000" dirty="0" smtClean="0"/>
              <a:t>the </a:t>
            </a:r>
            <a:r>
              <a:rPr lang="en-US" sz="2000" dirty="0"/>
              <a:t>Member States after the Paris Summit, the Commission and the </a:t>
            </a:r>
            <a:r>
              <a:rPr lang="en-US" sz="2000" dirty="0" smtClean="0"/>
              <a:t>Council faced </a:t>
            </a:r>
            <a:r>
              <a:rPr lang="en-US" sz="2000" dirty="0"/>
              <a:t>the legal problem that environmental policy was not an </a:t>
            </a:r>
            <a:r>
              <a:rPr lang="en-US" sz="2000" dirty="0" smtClean="0"/>
              <a:t>official</a:t>
            </a:r>
            <a:r>
              <a:rPr lang="en-US" sz="2000" dirty="0"/>
              <a:t> </a:t>
            </a:r>
            <a:r>
              <a:rPr lang="en-US" sz="2000" dirty="0" smtClean="0"/>
              <a:t>Community </a:t>
            </a:r>
            <a:r>
              <a:rPr lang="en-US" sz="2000" dirty="0"/>
              <a:t>activity. There was therefore no </a:t>
            </a:r>
            <a:r>
              <a:rPr lang="en-US" sz="2000" dirty="0" smtClean="0"/>
              <a:t>specific </a:t>
            </a:r>
            <a:r>
              <a:rPr lang="en-US" sz="2000" dirty="0"/>
              <a:t>legal title offered </a:t>
            </a:r>
            <a:r>
              <a:rPr lang="en-US" sz="2000" dirty="0" smtClean="0"/>
              <a:t>by the </a:t>
            </a:r>
            <a:r>
              <a:rPr lang="en-US" sz="2000" dirty="0"/>
              <a:t>Treaty. The way out of this dilemma had been suggested in the </a:t>
            </a:r>
            <a:r>
              <a:rPr lang="en-US" sz="2000" dirty="0" smtClean="0"/>
              <a:t>1972 Paris </a:t>
            </a:r>
            <a:r>
              <a:rPr lang="en-US" sz="2000" dirty="0"/>
              <a:t>Communiqué. It called on the Community institutions to make </a:t>
            </a:r>
            <a:r>
              <a:rPr lang="en-US" sz="2000" dirty="0" smtClean="0"/>
              <a:t>the widest </a:t>
            </a:r>
            <a:r>
              <a:rPr lang="en-US" sz="2000" dirty="0"/>
              <a:t>possible use of all provisions of the Treaties, including Article </a:t>
            </a:r>
            <a:r>
              <a:rPr lang="en-US" sz="2000" dirty="0" smtClean="0"/>
              <a:t>352.</a:t>
            </a:r>
            <a:endParaRPr lang="en-US" sz="2000" dirty="0"/>
          </a:p>
        </p:txBody>
      </p:sp>
      <p:sp>
        <p:nvSpPr>
          <p:cNvPr id="3" name="Title 2"/>
          <p:cNvSpPr>
            <a:spLocks noGrp="1"/>
          </p:cNvSpPr>
          <p:nvPr>
            <p:ph type="title"/>
          </p:nvPr>
        </p:nvSpPr>
        <p:spPr/>
        <p:txBody>
          <a:bodyPr/>
          <a:lstStyle/>
          <a:p>
            <a:r>
              <a:rPr lang="en-US" sz="4400" dirty="0" smtClean="0"/>
              <a:t>Textbook Illustration</a:t>
            </a:r>
            <a:endParaRPr lang="en-US" sz="4400" dirty="0"/>
          </a:p>
        </p:txBody>
      </p:sp>
    </p:spTree>
    <p:extLst>
      <p:ext uri="{BB962C8B-B14F-4D97-AF65-F5344CB8AC3E}">
        <p14:creationId xmlns:p14="http://schemas.microsoft.com/office/powerpoint/2010/main" val="36790387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atin typeface="Times" charset="0"/>
                <a:ea typeface="MS PGothic" charset="0"/>
              </a:rPr>
              <a:t>Opinion 2/94 (ECHR Accession)</a:t>
            </a:r>
          </a:p>
        </p:txBody>
      </p:sp>
      <p:sp>
        <p:nvSpPr>
          <p:cNvPr id="15363" name="Content Placeholder 2"/>
          <p:cNvSpPr>
            <a:spLocks noGrp="1"/>
          </p:cNvSpPr>
          <p:nvPr>
            <p:ph idx="1"/>
          </p:nvPr>
        </p:nvSpPr>
        <p:spPr>
          <a:xfrm>
            <a:off x="684213" y="2230004"/>
            <a:ext cx="7772400" cy="3575484"/>
          </a:xfrm>
        </p:spPr>
        <p:txBody>
          <a:bodyPr>
            <a:normAutofit fontScale="92500" lnSpcReduction="10000"/>
          </a:bodyPr>
          <a:lstStyle/>
          <a:p>
            <a:pPr marL="0" indent="0" algn="just">
              <a:buFontTx/>
              <a:buNone/>
            </a:pPr>
            <a:r>
              <a:rPr lang="en-GB" sz="2300" dirty="0">
                <a:latin typeface="Arial" charset="0"/>
                <a:ea typeface="MS PGothic" charset="0"/>
              </a:rPr>
              <a:t>29. Article [352</a:t>
            </a:r>
            <a:r>
              <a:rPr lang="en-GB" sz="2300" dirty="0">
                <a:latin typeface="Arial" charset="0"/>
                <a:ea typeface="MS PGothic" charset="0"/>
                <a:sym typeface="Symbol" charset="0"/>
              </a:rPr>
              <a:t></a:t>
            </a:r>
            <a:r>
              <a:rPr lang="en-GB" sz="2300" dirty="0">
                <a:latin typeface="Arial" charset="0"/>
                <a:ea typeface="MS PGothic" charset="0"/>
              </a:rPr>
              <a:t> is designed to fill the gap where no specific provisions of the Treaty confer on the [Union] institutions express or implied powers to act, if such powers appear none the less to be necessary to enable the [Union] to carry out its functions with a view to attaining one of the objectives laid down by the Treaty. (...) </a:t>
            </a:r>
            <a:r>
              <a:rPr lang="en-GB" sz="2300" dirty="0">
                <a:solidFill>
                  <a:srgbClr val="3366FF"/>
                </a:solidFill>
                <a:latin typeface="Arial" charset="0"/>
                <a:ea typeface="MS PGothic" charset="0"/>
              </a:rPr>
              <a:t>Accession to the Convention would, however, entail a substantial change in the present [Union] system for the protection of human rights in that it would entail the entry of the [Union] into a distinct international institutional system as well as the integration of all the provisions of the Convention into the [Union] legal orde</a:t>
            </a:r>
            <a:r>
              <a:rPr lang="en-GB" sz="2400" dirty="0">
                <a:solidFill>
                  <a:srgbClr val="3366FF"/>
                </a:solidFill>
                <a:latin typeface="Arial" charset="0"/>
                <a:ea typeface="MS PGothic" charset="0"/>
              </a:rPr>
              <a:t>r.</a:t>
            </a:r>
            <a:endParaRPr lang="en-US" sz="2400" dirty="0">
              <a:solidFill>
                <a:srgbClr val="3366FF"/>
              </a:solidFill>
              <a:latin typeface="Arial" charset="0"/>
              <a:ea typeface="MS PGothic" charset="0"/>
            </a:endParaRPr>
          </a:p>
          <a:p>
            <a:pPr marL="0" indent="0">
              <a:buFontTx/>
              <a:buNone/>
            </a:pPr>
            <a:endParaRPr lang="en-US" sz="2400" dirty="0">
              <a:latin typeface="Arial" charset="0"/>
              <a:ea typeface="MS PGothic" charset="0"/>
            </a:endParaRPr>
          </a:p>
          <a:p>
            <a:pPr marL="0" indent="0">
              <a:buFontTx/>
              <a:buNone/>
            </a:pPr>
            <a:endParaRPr lang="en-US" dirty="0">
              <a:latin typeface="Arial" charset="0"/>
              <a:ea typeface="MS PGothic" charset="0"/>
            </a:endParaRPr>
          </a:p>
        </p:txBody>
      </p:sp>
    </p:spTree>
    <p:extLst>
      <p:ext uri="{BB962C8B-B14F-4D97-AF65-F5344CB8AC3E}">
        <p14:creationId xmlns:p14="http://schemas.microsoft.com/office/powerpoint/2010/main" val="40467291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lgn="ctr"/>
            <a:r>
              <a:rPr lang="en-US" sz="4400" dirty="0">
                <a:latin typeface="Garamond" charset="0"/>
                <a:ea typeface="MS PGothic" charset="0"/>
              </a:rPr>
              <a:t>General Competences </a:t>
            </a:r>
            <a:r>
              <a:rPr lang="en-US" sz="4400" dirty="0" smtClean="0">
                <a:latin typeface="Garamond" charset="0"/>
                <a:ea typeface="MS PGothic" charset="0"/>
              </a:rPr>
              <a:t>II</a:t>
            </a:r>
            <a:endParaRPr lang="en-US" sz="4400" dirty="0">
              <a:latin typeface="Garamond" charset="0"/>
              <a:ea typeface="MS PGothic" charset="0"/>
            </a:endParaRPr>
          </a:p>
        </p:txBody>
      </p:sp>
      <p:sp>
        <p:nvSpPr>
          <p:cNvPr id="11267" name="Content Placeholder 2"/>
          <p:cNvSpPr>
            <a:spLocks noGrp="1"/>
          </p:cNvSpPr>
          <p:nvPr>
            <p:ph idx="1"/>
          </p:nvPr>
        </p:nvSpPr>
        <p:spPr>
          <a:xfrm>
            <a:off x="684213" y="2126626"/>
            <a:ext cx="7772400" cy="3678862"/>
          </a:xfrm>
        </p:spPr>
        <p:txBody>
          <a:bodyPr>
            <a:normAutofit lnSpcReduction="10000"/>
          </a:bodyPr>
          <a:lstStyle/>
          <a:p>
            <a:pPr algn="just">
              <a:buFontTx/>
              <a:buNone/>
            </a:pPr>
            <a:r>
              <a:rPr lang="en-GB" dirty="0" smtClean="0">
                <a:solidFill>
                  <a:srgbClr val="3366FF"/>
                </a:solidFill>
                <a:latin typeface="Arial" charset="0"/>
                <a:ea typeface="MS PGothic" charset="0"/>
              </a:rPr>
              <a:t>Article </a:t>
            </a:r>
            <a:r>
              <a:rPr lang="en-GB" dirty="0">
                <a:solidFill>
                  <a:srgbClr val="3366FF"/>
                </a:solidFill>
                <a:latin typeface="Arial" charset="0"/>
                <a:ea typeface="MS PGothic" charset="0"/>
              </a:rPr>
              <a:t>114 </a:t>
            </a:r>
            <a:r>
              <a:rPr lang="en-GB" dirty="0" smtClean="0">
                <a:solidFill>
                  <a:srgbClr val="3366FF"/>
                </a:solidFill>
                <a:latin typeface="Arial" charset="0"/>
                <a:ea typeface="MS PGothic" charset="0"/>
              </a:rPr>
              <a:t>TFEU</a:t>
            </a:r>
            <a:endParaRPr lang="en-GB" dirty="0">
              <a:latin typeface="Arial" charset="0"/>
              <a:ea typeface="MS PGothic" charset="0"/>
            </a:endParaRPr>
          </a:p>
          <a:p>
            <a:pPr algn="just">
              <a:buFontTx/>
              <a:buNone/>
            </a:pPr>
            <a:endParaRPr lang="en-GB" dirty="0">
              <a:latin typeface="Arial" charset="0"/>
              <a:ea typeface="MS PGothic" charset="0"/>
            </a:endParaRPr>
          </a:p>
          <a:p>
            <a:pPr algn="just">
              <a:buFontTx/>
              <a:buNone/>
            </a:pPr>
            <a:r>
              <a:rPr lang="en-GB" dirty="0" smtClean="0">
                <a:latin typeface="Arial" charset="0"/>
                <a:ea typeface="MS PGothic" charset="0"/>
              </a:rPr>
              <a:t> </a:t>
            </a:r>
            <a:r>
              <a:rPr lang="en-GB" sz="2400" dirty="0">
                <a:latin typeface="Arial" charset="0"/>
                <a:ea typeface="MS PGothic" charset="0"/>
              </a:rPr>
              <a:t>“</a:t>
            </a:r>
            <a:r>
              <a:rPr lang="en-US" altLang="ja-JP" sz="2400" dirty="0">
                <a:latin typeface="Arial" charset="0"/>
                <a:ea typeface="MS PGothic" charset="0"/>
              </a:rPr>
              <a:t>The European Parliament and the Council shall, acting in accordance with the ordinary legislative procedure and after consulting the Economic and Social Committee, adopt the </a:t>
            </a:r>
            <a:r>
              <a:rPr lang="en-US" altLang="ja-JP" sz="2400" u="sng" dirty="0">
                <a:latin typeface="Arial" charset="0"/>
                <a:ea typeface="MS PGothic" charset="0"/>
              </a:rPr>
              <a:t>measures for the approximation </a:t>
            </a:r>
            <a:r>
              <a:rPr lang="en-US" altLang="ja-JP" sz="2400" dirty="0">
                <a:latin typeface="Arial" charset="0"/>
                <a:ea typeface="MS PGothic" charset="0"/>
              </a:rPr>
              <a:t>of the provisions laid down by law, regulation or administrative action in Member States </a:t>
            </a:r>
            <a:r>
              <a:rPr lang="en-US" altLang="ja-JP" sz="2400" u="sng" dirty="0">
                <a:latin typeface="Arial" charset="0"/>
                <a:ea typeface="MS PGothic" charset="0"/>
              </a:rPr>
              <a:t>which have as their object the establishment and functioning of the internal market</a:t>
            </a:r>
            <a:r>
              <a:rPr lang="en-US" altLang="ja-JP" sz="2400" dirty="0">
                <a:latin typeface="Arial" charset="0"/>
                <a:ea typeface="MS PGothic" charset="0"/>
              </a:rPr>
              <a:t>.</a:t>
            </a:r>
            <a:r>
              <a:rPr lang="en-US" sz="2400" dirty="0">
                <a:latin typeface="Arial" charset="0"/>
                <a:ea typeface="MS PGothic" charset="0"/>
              </a:rPr>
              <a:t>”</a:t>
            </a:r>
            <a:endParaRPr lang="en-US" altLang="ja-JP" sz="2400" dirty="0">
              <a:latin typeface="Arial" charset="0"/>
              <a:ea typeface="MS PGothic" charset="0"/>
            </a:endParaRPr>
          </a:p>
          <a:p>
            <a:pPr>
              <a:buFontTx/>
              <a:buNone/>
            </a:pPr>
            <a:endParaRPr lang="en-GB" altLang="ja-JP" sz="2000" dirty="0">
              <a:latin typeface="Arial" charset="0"/>
              <a:ea typeface="MS PGothic" charset="0"/>
            </a:endParaRPr>
          </a:p>
          <a:p>
            <a:pPr marL="342900" lvl="1" indent="-342900">
              <a:buFontTx/>
              <a:buChar char="•"/>
            </a:pPr>
            <a:endParaRPr lang="en-US" sz="1400" dirty="0">
              <a:latin typeface="Arial" charset="0"/>
              <a:ea typeface="MS PGothic" charset="0"/>
            </a:endParaRPr>
          </a:p>
          <a:p>
            <a:endParaRPr lang="en-US" dirty="0">
              <a:latin typeface="Arial" charset="0"/>
              <a:ea typeface="MS PGothic" charset="0"/>
            </a:endParaRPr>
          </a:p>
        </p:txBody>
      </p:sp>
    </p:spTree>
    <p:extLst>
      <p:ext uri="{BB962C8B-B14F-4D97-AF65-F5344CB8AC3E}">
        <p14:creationId xmlns:p14="http://schemas.microsoft.com/office/powerpoint/2010/main" val="26081123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042988" y="1027113"/>
            <a:ext cx="7024687" cy="560387"/>
          </a:xfrm>
        </p:spPr>
        <p:txBody>
          <a:bodyPr>
            <a:normAutofit fontScale="90000"/>
          </a:bodyPr>
          <a:lstStyle/>
          <a:p>
            <a:pPr marL="342900" indent="-342900" algn="ctr"/>
            <a:r>
              <a:rPr lang="en-US" sz="3200" dirty="0" smtClean="0">
                <a:latin typeface="Times" charset="0"/>
              </a:rPr>
              <a:t> </a:t>
            </a:r>
            <a:r>
              <a:rPr lang="en-US" sz="3200" dirty="0">
                <a:latin typeface="Times" charset="0"/>
              </a:rPr>
              <a:t>Famous Challenges to Legal Acts</a:t>
            </a:r>
          </a:p>
        </p:txBody>
      </p:sp>
      <p:sp>
        <p:nvSpPr>
          <p:cNvPr id="46082" name="Content Placeholder 2"/>
          <p:cNvSpPr>
            <a:spLocks noGrp="1"/>
          </p:cNvSpPr>
          <p:nvPr>
            <p:ph idx="1"/>
          </p:nvPr>
        </p:nvSpPr>
        <p:spPr>
          <a:xfrm>
            <a:off x="1042988" y="2407223"/>
            <a:ext cx="6777037" cy="3425252"/>
          </a:xfrm>
        </p:spPr>
        <p:txBody>
          <a:bodyPr/>
          <a:lstStyle/>
          <a:p>
            <a:pPr marL="0" indent="0" algn="just">
              <a:buFont typeface="Wingdings 2" charset="0"/>
              <a:buNone/>
            </a:pPr>
            <a:r>
              <a:rPr lang="en-GB" b="1" i="1" dirty="0">
                <a:latin typeface="Times" charset="0"/>
              </a:rPr>
              <a:t>Spain v Council</a:t>
            </a:r>
            <a:r>
              <a:rPr lang="en-GB" b="1" dirty="0">
                <a:latin typeface="Times" charset="0"/>
              </a:rPr>
              <a:t>, Case 350/</a:t>
            </a:r>
            <a:r>
              <a:rPr lang="en-GB" b="1" dirty="0" smtClean="0">
                <a:latin typeface="Times" charset="0"/>
              </a:rPr>
              <a:t>92</a:t>
            </a:r>
            <a:endParaRPr lang="en-GB" dirty="0">
              <a:latin typeface="Arial" charset="0"/>
            </a:endParaRPr>
          </a:p>
          <a:p>
            <a:pPr marL="0" indent="0" algn="just">
              <a:buFontTx/>
              <a:buNone/>
            </a:pPr>
            <a:r>
              <a:rPr lang="en-GB" dirty="0">
                <a:latin typeface="Arial" charset="0"/>
              </a:rPr>
              <a:t>EU law aimed „to prevent the heterogeneous development of national laws leading to further disparities which would be likely to create obstacles to the free movement of medicinal products within the Union“. </a:t>
            </a:r>
          </a:p>
        </p:txBody>
      </p:sp>
    </p:spTree>
    <p:extLst>
      <p:ext uri="{BB962C8B-B14F-4D97-AF65-F5344CB8AC3E}">
        <p14:creationId xmlns:p14="http://schemas.microsoft.com/office/powerpoint/2010/main" val="2734729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800" i="1">
                <a:latin typeface="Times" charset="0"/>
                <a:ea typeface="MS PGothic" charset="0"/>
              </a:rPr>
              <a:t>Germany v Parliament &amp; Council (Tobacco Advertising)</a:t>
            </a:r>
            <a:r>
              <a:rPr lang="en-GB" sz="2800">
                <a:latin typeface="Times" charset="0"/>
                <a:ea typeface="MS PGothic" charset="0"/>
              </a:rPr>
              <a:t>, Case 376/98</a:t>
            </a:r>
            <a:endParaRPr lang="en-US" sz="2800">
              <a:latin typeface="Times" charset="0"/>
              <a:ea typeface="MS PGothic" charset="0"/>
            </a:endParaRPr>
          </a:p>
        </p:txBody>
      </p:sp>
      <p:sp>
        <p:nvSpPr>
          <p:cNvPr id="13315" name="Content Placeholder 2"/>
          <p:cNvSpPr>
            <a:spLocks noGrp="1"/>
          </p:cNvSpPr>
          <p:nvPr>
            <p:ph idx="1"/>
          </p:nvPr>
        </p:nvSpPr>
        <p:spPr>
          <a:xfrm>
            <a:off x="611188" y="2362200"/>
            <a:ext cx="7772400" cy="3657600"/>
          </a:xfrm>
        </p:spPr>
        <p:txBody>
          <a:bodyPr>
            <a:normAutofit fontScale="92500" lnSpcReduction="10000"/>
          </a:bodyPr>
          <a:lstStyle/>
          <a:p>
            <a:pPr marL="0" indent="0" algn="just">
              <a:buFontTx/>
              <a:buNone/>
            </a:pPr>
            <a:r>
              <a:rPr lang="en-GB" dirty="0">
                <a:latin typeface="Garamond"/>
                <a:ea typeface="MS PGothic" charset="0"/>
                <a:cs typeface="Garamond"/>
              </a:rPr>
              <a:t>84. Moreover, a measure adopted on the basis of Article [114</a:t>
            </a:r>
            <a:r>
              <a:rPr lang="en-GB" dirty="0">
                <a:latin typeface="Garamond"/>
                <a:ea typeface="MS PGothic" charset="0"/>
                <a:cs typeface="Garamond"/>
                <a:sym typeface="Symbol" charset="0"/>
              </a:rPr>
              <a:t></a:t>
            </a:r>
            <a:r>
              <a:rPr lang="en-GB" dirty="0">
                <a:latin typeface="Garamond"/>
                <a:ea typeface="MS PGothic" charset="0"/>
                <a:cs typeface="Garamond"/>
              </a:rPr>
              <a:t> of the Treaty must genuinely have as its object the improvement of the conditions for the establishment and functioning of the internal market. </a:t>
            </a:r>
            <a:r>
              <a:rPr lang="en-GB" i="1" dirty="0">
                <a:solidFill>
                  <a:srgbClr val="FF0000"/>
                </a:solidFill>
                <a:latin typeface="Garamond"/>
                <a:ea typeface="MS PGothic" charset="0"/>
                <a:cs typeface="Garamond"/>
              </a:rPr>
              <a:t>If a mere finding of disparities between national rules and of the abstract risk of obstacles to the exercise of fundamental freedoms or of distortions of competition liable to result therefrom were sufficient to justify the choice of Article [114</a:t>
            </a:r>
            <a:r>
              <a:rPr lang="en-GB" i="1" dirty="0">
                <a:solidFill>
                  <a:srgbClr val="FF0000"/>
                </a:solidFill>
                <a:latin typeface="Garamond"/>
                <a:ea typeface="MS PGothic" charset="0"/>
                <a:cs typeface="Garamond"/>
                <a:sym typeface="Symbol" charset="0"/>
              </a:rPr>
              <a:t></a:t>
            </a:r>
            <a:r>
              <a:rPr lang="en-GB" i="1" dirty="0">
                <a:solidFill>
                  <a:srgbClr val="FF0000"/>
                </a:solidFill>
                <a:latin typeface="Garamond"/>
                <a:ea typeface="MS PGothic" charset="0"/>
                <a:cs typeface="Garamond"/>
              </a:rPr>
              <a:t> as a legal basis, judicial review of compliance with the proper legal basis might be rendered nugatory.</a:t>
            </a:r>
            <a:r>
              <a:rPr lang="en-GB" dirty="0">
                <a:latin typeface="Garamond"/>
                <a:ea typeface="MS PGothic" charset="0"/>
                <a:cs typeface="Garamond"/>
              </a:rPr>
              <a:t> The Court would then be prevented from discharging the function entrusted to it by Article [19 TEU] of ensuring that the law is observed in the interpretation and application of the Treaty.</a:t>
            </a:r>
            <a:endParaRPr lang="en-US" dirty="0">
              <a:latin typeface="Garamond"/>
              <a:ea typeface="MS PGothic" charset="0"/>
              <a:cs typeface="Garamond"/>
            </a:endParaRPr>
          </a:p>
          <a:p>
            <a:pPr marL="0" indent="0">
              <a:buFontTx/>
              <a:buNone/>
            </a:pPr>
            <a:endParaRPr lang="en-US" dirty="0">
              <a:latin typeface="Arial" charset="0"/>
              <a:ea typeface="MS PGothic" charset="0"/>
            </a:endParaRPr>
          </a:p>
        </p:txBody>
      </p:sp>
    </p:spTree>
    <p:extLst>
      <p:ext uri="{BB962C8B-B14F-4D97-AF65-F5344CB8AC3E}">
        <p14:creationId xmlns:p14="http://schemas.microsoft.com/office/powerpoint/2010/main" val="206715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756263" cy="877644"/>
          </a:xfrm>
        </p:spPr>
        <p:txBody>
          <a:bodyPr/>
          <a:lstStyle/>
          <a:p>
            <a:r>
              <a:rPr lang="en-US" sz="3200" dirty="0" smtClean="0"/>
              <a:t>Foundational: We the Peoples?</a:t>
            </a:r>
            <a:endParaRPr lang="en-US" sz="3200" dirty="0"/>
          </a:p>
        </p:txBody>
      </p:sp>
      <p:sp>
        <p:nvSpPr>
          <p:cNvPr id="4" name="Content Placeholder 2"/>
          <p:cNvSpPr>
            <a:spLocks noGrp="1"/>
          </p:cNvSpPr>
          <p:nvPr>
            <p:ph idx="1"/>
          </p:nvPr>
        </p:nvSpPr>
        <p:spPr>
          <a:xfrm>
            <a:off x="1042988" y="2147888"/>
            <a:ext cx="6777037" cy="3508375"/>
          </a:xfrm>
        </p:spPr>
        <p:txBody>
          <a:bodyPr/>
          <a:lstStyle/>
          <a:p>
            <a:pPr marL="69850" indent="0">
              <a:spcAft>
                <a:spcPts val="1200"/>
              </a:spcAft>
              <a:buFont typeface="Wingdings 2" charset="0"/>
              <a:buNone/>
            </a:pPr>
            <a:r>
              <a:rPr lang="en-GB" sz="2200" b="1" i="1" dirty="0">
                <a:latin typeface="Garamond" charset="0"/>
                <a:ea typeface="MS PGothic" charset="0"/>
              </a:rPr>
              <a:t>We, the People (1)</a:t>
            </a:r>
          </a:p>
          <a:p>
            <a:pPr marL="69850" indent="0">
              <a:buFont typeface="Wingdings 2" charset="0"/>
              <a:buNone/>
            </a:pPr>
            <a:r>
              <a:rPr lang="en-GB" sz="2000" b="1" dirty="0">
                <a:latin typeface="Garamond" charset="0"/>
                <a:ea typeface="MS PGothic" charset="0"/>
              </a:rPr>
              <a:t>D. Grimm: </a:t>
            </a:r>
            <a:r>
              <a:rPr lang="en-GB" sz="2000" dirty="0">
                <a:latin typeface="Garamond" charset="0"/>
                <a:ea typeface="MS PGothic" charset="0"/>
              </a:rPr>
              <a:t>‘</a:t>
            </a:r>
            <a:r>
              <a:rPr lang="en-GB" altLang="ja-JP" sz="2000" dirty="0">
                <a:latin typeface="Garamond" charset="0"/>
                <a:ea typeface="MS PGothic" charset="0"/>
              </a:rPr>
              <a:t>[I]t is inherent in a constitution in the full sense of the term that it goes back to an act taken by or at least attributed to the people, in which they attribute political capacity to themselves. There is no such source for primary Union law. It goes back not to a European people but to the individual Member States, and remains dependent on them even after its entry into force. While nations give themselves a constitution, the European Union is given a constitution by third parties.</a:t>
            </a:r>
            <a:r>
              <a:rPr lang="en-GB" sz="2000" dirty="0">
                <a:latin typeface="Garamond" charset="0"/>
                <a:ea typeface="MS PGothic" charset="0"/>
              </a:rPr>
              <a:t>’</a:t>
            </a:r>
            <a:r>
              <a:rPr lang="en-US" altLang="ja-JP" sz="2000" dirty="0">
                <a:latin typeface="Garamond" charset="0"/>
                <a:ea typeface="MS PGothic" charset="0"/>
              </a:rPr>
              <a:t> </a:t>
            </a:r>
            <a:endParaRPr lang="en-US" sz="2000" dirty="0">
              <a:latin typeface="Garamond" charset="0"/>
              <a:ea typeface="MS PGothic" charset="0"/>
            </a:endParaRPr>
          </a:p>
        </p:txBody>
      </p:sp>
    </p:spTree>
    <p:extLst>
      <p:ext uri="{BB962C8B-B14F-4D97-AF65-F5344CB8AC3E}">
        <p14:creationId xmlns:p14="http://schemas.microsoft.com/office/powerpoint/2010/main" val="3634407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
              <a:buNone/>
            </a:pPr>
            <a:r>
              <a:rPr lang="en-US" dirty="0"/>
              <a:t>Shared competences permit two legislators to adopt their laws within </a:t>
            </a:r>
            <a:r>
              <a:rPr lang="en-US" dirty="0" smtClean="0"/>
              <a:t>the same </a:t>
            </a:r>
            <a:r>
              <a:rPr lang="en-US" dirty="0"/>
              <a:t>area and at the same time</a:t>
            </a:r>
            <a:r>
              <a:rPr lang="en-US" dirty="0" smtClean="0"/>
              <a:t>. </a:t>
            </a:r>
            <a:r>
              <a:rPr lang="en-US" dirty="0"/>
              <a:t>Since competences are potentialities</a:t>
            </a:r>
            <a:r>
              <a:rPr lang="en-US" dirty="0" smtClean="0"/>
              <a:t>— entitlements </a:t>
            </a:r>
            <a:r>
              <a:rPr lang="en-US" dirty="0"/>
              <a:t>for future legislation—shared competences within a </a:t>
            </a:r>
            <a:r>
              <a:rPr lang="en-US" dirty="0" smtClean="0"/>
              <a:t>federal legal </a:t>
            </a:r>
            <a:r>
              <a:rPr lang="en-US" dirty="0"/>
              <a:t>order will only provide abstract guidelines about the legislative </a:t>
            </a:r>
            <a:r>
              <a:rPr lang="en-US" dirty="0" smtClean="0"/>
              <a:t>responsibilities of </a:t>
            </a:r>
            <a:r>
              <a:rPr lang="en-US" dirty="0"/>
              <a:t>either government. </a:t>
            </a:r>
            <a:endParaRPr lang="en-US" dirty="0" smtClean="0"/>
          </a:p>
          <a:p>
            <a:pPr marL="0" indent="0" algn="just">
              <a:buNone/>
            </a:pPr>
            <a:r>
              <a:rPr lang="en-US" dirty="0" smtClean="0"/>
              <a:t>And </a:t>
            </a:r>
            <a:r>
              <a:rPr lang="en-US" dirty="0"/>
              <a:t>since two legislative wills may come </a:t>
            </a:r>
            <a:r>
              <a:rPr lang="en-US" dirty="0" smtClean="0"/>
              <a:t>into conflict</a:t>
            </a:r>
            <a:r>
              <a:rPr lang="en-US" dirty="0"/>
              <a:t>, each federal legal order opting for shared competences will have </a:t>
            </a:r>
            <a:r>
              <a:rPr lang="en-US" dirty="0" smtClean="0"/>
              <a:t>to determine </a:t>
            </a:r>
            <a:r>
              <a:rPr lang="en-US" dirty="0"/>
              <a:t>when </a:t>
            </a:r>
            <a:r>
              <a:rPr lang="en-US" dirty="0" smtClean="0"/>
              <a:t>conflicts </a:t>
            </a:r>
            <a:r>
              <a:rPr lang="en-US" dirty="0"/>
              <a:t>arise and how these </a:t>
            </a:r>
            <a:r>
              <a:rPr lang="en-US" dirty="0" smtClean="0"/>
              <a:t>conflicts </a:t>
            </a:r>
            <a:r>
              <a:rPr lang="en-US" dirty="0"/>
              <a:t>are to be resolved. </a:t>
            </a:r>
            <a:r>
              <a:rPr lang="en-US" dirty="0" smtClean="0"/>
              <a:t>In </a:t>
            </a:r>
            <a:r>
              <a:rPr lang="en-US" dirty="0"/>
              <a:t>Europe’s constitutionalism they have been described as</a:t>
            </a:r>
            <a:r>
              <a:rPr lang="en-US" dirty="0" smtClean="0"/>
              <a:t>, respectively</a:t>
            </a:r>
            <a:r>
              <a:rPr lang="en-US" dirty="0"/>
              <a:t>, the principle of pre-emption and the principle of </a:t>
            </a:r>
            <a:r>
              <a:rPr lang="en-US" dirty="0" smtClean="0"/>
              <a:t>supremacy….</a:t>
            </a:r>
            <a:endParaRPr lang="en-US" dirty="0"/>
          </a:p>
        </p:txBody>
      </p:sp>
      <p:sp>
        <p:nvSpPr>
          <p:cNvPr id="3" name="Title 2"/>
          <p:cNvSpPr>
            <a:spLocks noGrp="1"/>
          </p:cNvSpPr>
          <p:nvPr>
            <p:ph type="title"/>
          </p:nvPr>
        </p:nvSpPr>
        <p:spPr/>
        <p:txBody>
          <a:bodyPr/>
          <a:lstStyle/>
          <a:p>
            <a:r>
              <a:rPr lang="en-US" sz="4000" dirty="0" smtClean="0"/>
              <a:t>B. Rising Legislative Overlap?</a:t>
            </a:r>
            <a:endParaRPr lang="en-US" sz="4000" dirty="0"/>
          </a:p>
        </p:txBody>
      </p:sp>
    </p:spTree>
    <p:extLst>
      <p:ext uri="{BB962C8B-B14F-4D97-AF65-F5344CB8AC3E}">
        <p14:creationId xmlns:p14="http://schemas.microsoft.com/office/powerpoint/2010/main" val="1912347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In the past, the Union has developed different harmonisation methods. </a:t>
            </a:r>
            <a:r>
              <a:rPr lang="en-US" dirty="0" smtClean="0"/>
              <a:t>The use </a:t>
            </a:r>
            <a:r>
              <a:rPr lang="en-US" dirty="0"/>
              <a:t>of any such method is not constitutionally prescribed by Articles 114 et seq. </a:t>
            </a:r>
            <a:r>
              <a:rPr lang="en-US" dirty="0" smtClean="0"/>
              <a:t>It falls </a:t>
            </a:r>
            <a:r>
              <a:rPr lang="en-US" dirty="0"/>
              <a:t>within the political discretion of the Union legislator. In some situations, </a:t>
            </a:r>
            <a:r>
              <a:rPr lang="en-US" dirty="0" smtClean="0"/>
              <a:t>the Union </a:t>
            </a:r>
            <a:r>
              <a:rPr lang="en-US" dirty="0"/>
              <a:t>may wish to exhaustively </a:t>
            </a:r>
            <a:r>
              <a:rPr lang="en-US" dirty="0" err="1"/>
              <a:t>harmonise</a:t>
            </a:r>
            <a:r>
              <a:rPr lang="en-US" dirty="0"/>
              <a:t> an area and totally pre-empt </a:t>
            </a:r>
            <a:r>
              <a:rPr lang="en-US" dirty="0" smtClean="0"/>
              <a:t>all national </a:t>
            </a:r>
            <a:r>
              <a:rPr lang="en-US" dirty="0"/>
              <a:t>action within the </a:t>
            </a:r>
            <a:r>
              <a:rPr lang="en-US" dirty="0" err="1"/>
              <a:t>harmonised</a:t>
            </a:r>
            <a:r>
              <a:rPr lang="en-US" dirty="0"/>
              <a:t> field. </a:t>
            </a:r>
            <a:r>
              <a:rPr lang="en-US" dirty="0" smtClean="0"/>
              <a:t>Field </a:t>
            </a:r>
            <a:r>
              <a:rPr lang="en-US" dirty="0"/>
              <a:t>pre-emption is based </a:t>
            </a:r>
            <a:r>
              <a:rPr lang="en-US" dirty="0" smtClean="0"/>
              <a:t>on the </a:t>
            </a:r>
            <a:r>
              <a:rPr lang="en-US" dirty="0"/>
              <a:t>idea of two mutually exclusive legal spheres </a:t>
            </a:r>
            <a:r>
              <a:rPr lang="en-US" b="1" dirty="0"/>
              <a:t>– </a:t>
            </a:r>
            <a:r>
              <a:rPr lang="en-US" dirty="0"/>
              <a:t>a federal arrangement that </a:t>
            </a:r>
            <a:r>
              <a:rPr lang="en-US" dirty="0" smtClean="0"/>
              <a:t>is commonly </a:t>
            </a:r>
            <a:r>
              <a:rPr lang="en-US" dirty="0"/>
              <a:t>called </a:t>
            </a:r>
            <a:r>
              <a:rPr lang="en-US" b="1" dirty="0"/>
              <a:t>‘</a:t>
            </a:r>
            <a:r>
              <a:rPr lang="en-US" dirty="0"/>
              <a:t>dual federalism</a:t>
            </a:r>
            <a:r>
              <a:rPr lang="en-US" b="1" dirty="0"/>
              <a:t>’</a:t>
            </a:r>
            <a:r>
              <a:rPr lang="en-US" dirty="0"/>
              <a:t>. By contrast, Union legislation may </a:t>
            </a:r>
            <a:r>
              <a:rPr lang="en-US" dirty="0" smtClean="0"/>
              <a:t>also accept </a:t>
            </a:r>
            <a:r>
              <a:rPr lang="en-US" b="1" dirty="0"/>
              <a:t>– </a:t>
            </a:r>
            <a:r>
              <a:rPr lang="en-US" dirty="0"/>
              <a:t>higher </a:t>
            </a:r>
            <a:r>
              <a:rPr lang="en-US" b="1" dirty="0"/>
              <a:t>– </a:t>
            </a:r>
            <a:r>
              <a:rPr lang="en-US" dirty="0"/>
              <a:t>national standards. Here, European and national law </a:t>
            </a:r>
            <a:r>
              <a:rPr lang="en-US" b="1" dirty="0"/>
              <a:t>‘</a:t>
            </a:r>
            <a:r>
              <a:rPr lang="en-US" dirty="0" smtClean="0"/>
              <a:t>complement</a:t>
            </a:r>
            <a:r>
              <a:rPr lang="en-US" b="1" dirty="0" smtClean="0"/>
              <a:t>’ </a:t>
            </a:r>
            <a:r>
              <a:rPr lang="en-US" dirty="0" smtClean="0"/>
              <a:t>each </a:t>
            </a:r>
            <a:r>
              <a:rPr lang="en-US" dirty="0"/>
              <a:t>other in a federal arrangement that is commonly called </a:t>
            </a:r>
            <a:r>
              <a:rPr lang="en-US" dirty="0" smtClean="0"/>
              <a:t>cooperative federalism.</a:t>
            </a:r>
            <a:endParaRPr lang="en-US" dirty="0"/>
          </a:p>
        </p:txBody>
      </p:sp>
      <p:sp>
        <p:nvSpPr>
          <p:cNvPr id="3" name="Title 2"/>
          <p:cNvSpPr>
            <a:spLocks noGrp="1"/>
          </p:cNvSpPr>
          <p:nvPr>
            <p:ph type="title"/>
          </p:nvPr>
        </p:nvSpPr>
        <p:spPr/>
        <p:txBody>
          <a:bodyPr/>
          <a:lstStyle/>
          <a:p>
            <a:r>
              <a:rPr lang="en-US" sz="3600" dirty="0" smtClean="0"/>
              <a:t>Union Harmonization….</a:t>
            </a:r>
            <a:endParaRPr lang="en-US" sz="3600" dirty="0"/>
          </a:p>
        </p:txBody>
      </p:sp>
    </p:spTree>
    <p:extLst>
      <p:ext uri="{BB962C8B-B14F-4D97-AF65-F5344CB8AC3E}">
        <p14:creationId xmlns:p14="http://schemas.microsoft.com/office/powerpoint/2010/main" val="20146128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de-DE" b="1" dirty="0" err="1" smtClean="0"/>
              <a:t>Ratti</a:t>
            </a:r>
            <a:r>
              <a:rPr lang="de-DE" b="1" dirty="0" smtClean="0"/>
              <a:t>, Case </a:t>
            </a:r>
            <a:r>
              <a:rPr lang="de-DE" b="1" dirty="0"/>
              <a:t>148/</a:t>
            </a:r>
            <a:r>
              <a:rPr lang="de-DE" b="1" dirty="0" smtClean="0"/>
              <a:t>7</a:t>
            </a:r>
            <a:r>
              <a:rPr lang="de-DE" dirty="0" smtClean="0"/>
              <a:t>8 </a:t>
            </a:r>
            <a:endParaRPr lang="en-US" dirty="0" smtClean="0"/>
          </a:p>
          <a:p>
            <a:pPr marL="0" indent="0">
              <a:buNone/>
            </a:pPr>
            <a:endParaRPr lang="en-US" dirty="0" smtClean="0"/>
          </a:p>
          <a:p>
            <a:pPr marL="0" indent="0">
              <a:buNone/>
            </a:pPr>
            <a:r>
              <a:rPr lang="en-US" dirty="0" smtClean="0"/>
              <a:t>“… not </a:t>
            </a:r>
            <a:r>
              <a:rPr lang="en-US" dirty="0"/>
              <a:t>entitled to maintain, parallel with the rules laid down by the Directive for imports</a:t>
            </a:r>
            <a:r>
              <a:rPr lang="en-US" dirty="0" smtClean="0"/>
              <a:t>, different </a:t>
            </a:r>
            <a:r>
              <a:rPr lang="en-US" dirty="0"/>
              <a:t>rules for the domestic market. Thus it is a consequence of the </a:t>
            </a:r>
            <a:r>
              <a:rPr lang="en-US" dirty="0" smtClean="0"/>
              <a:t>system introduced </a:t>
            </a:r>
            <a:r>
              <a:rPr lang="en-US" dirty="0"/>
              <a:t>by Directive No 73/173 that a Member State may not introduce into </a:t>
            </a:r>
            <a:r>
              <a:rPr lang="en-US" dirty="0" smtClean="0"/>
              <a:t>its national </a:t>
            </a:r>
            <a:r>
              <a:rPr lang="en-US" dirty="0"/>
              <a:t>legislation conditions which are more restrictive than those laid down in </a:t>
            </a:r>
            <a:r>
              <a:rPr lang="en-US" dirty="0" smtClean="0"/>
              <a:t>the Directive </a:t>
            </a:r>
            <a:r>
              <a:rPr lang="en-US" dirty="0"/>
              <a:t>in question, or which are even more detailed or in any event different, </a:t>
            </a:r>
            <a:r>
              <a:rPr lang="en-US" dirty="0" smtClean="0"/>
              <a:t>as regards </a:t>
            </a:r>
            <a:r>
              <a:rPr lang="en-US" dirty="0"/>
              <a:t>the classification, packaging and </a:t>
            </a:r>
            <a:r>
              <a:rPr lang="en-US" dirty="0" err="1"/>
              <a:t>labelling</a:t>
            </a:r>
            <a:r>
              <a:rPr lang="en-US" dirty="0"/>
              <a:t> of solvents and that this </a:t>
            </a:r>
            <a:r>
              <a:rPr lang="en-US" dirty="0" smtClean="0"/>
              <a:t>prohibition on </a:t>
            </a:r>
            <a:r>
              <a:rPr lang="en-US" dirty="0"/>
              <a:t>the imposition of restrictions not provided for applies both to the direct </a:t>
            </a:r>
            <a:r>
              <a:rPr lang="en-US" dirty="0" smtClean="0"/>
              <a:t>marketing of </a:t>
            </a:r>
            <a:r>
              <a:rPr lang="en-US" dirty="0"/>
              <a:t>the products on the home market and to imported products</a:t>
            </a:r>
            <a:r>
              <a:rPr lang="en-US" dirty="0" smtClean="0"/>
              <a:t>.”</a:t>
            </a:r>
            <a:endParaRPr lang="en-US" dirty="0"/>
          </a:p>
        </p:txBody>
      </p:sp>
      <p:sp>
        <p:nvSpPr>
          <p:cNvPr id="3" name="Title 2"/>
          <p:cNvSpPr>
            <a:spLocks noGrp="1"/>
          </p:cNvSpPr>
          <p:nvPr>
            <p:ph type="title"/>
          </p:nvPr>
        </p:nvSpPr>
        <p:spPr/>
        <p:txBody>
          <a:bodyPr/>
          <a:lstStyle/>
          <a:p>
            <a:r>
              <a:rPr lang="en-US" sz="3200" dirty="0"/>
              <a:t>O</a:t>
            </a:r>
            <a:r>
              <a:rPr lang="en-US" sz="3200" dirty="0" smtClean="0"/>
              <a:t>ld approach to harmonization I</a:t>
            </a:r>
            <a:endParaRPr lang="en-US" sz="3200" dirty="0"/>
          </a:p>
        </p:txBody>
      </p:sp>
    </p:spTree>
    <p:extLst>
      <p:ext uri="{BB962C8B-B14F-4D97-AF65-F5344CB8AC3E}">
        <p14:creationId xmlns:p14="http://schemas.microsoft.com/office/powerpoint/2010/main" val="3446025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err="1" smtClean="0"/>
              <a:t>Simmenthal</a:t>
            </a:r>
            <a:r>
              <a:rPr lang="en-US" b="1" dirty="0" smtClean="0"/>
              <a:t>, Case </a:t>
            </a:r>
            <a:r>
              <a:rPr lang="en-US" b="1" dirty="0"/>
              <a:t>35/</a:t>
            </a:r>
            <a:r>
              <a:rPr lang="en-US" b="1" dirty="0" smtClean="0"/>
              <a:t>76</a:t>
            </a:r>
          </a:p>
          <a:p>
            <a:pPr marL="0" indent="0">
              <a:buNone/>
            </a:pPr>
            <a:endParaRPr lang="en-US" dirty="0"/>
          </a:p>
          <a:p>
            <a:pPr marL="0" indent="0">
              <a:buNone/>
            </a:pPr>
            <a:r>
              <a:rPr lang="en-US" dirty="0"/>
              <a:t>[W]hen, pursuant to [Article 115] of the Treaty, [Union] directives provide for </a:t>
            </a:r>
            <a:r>
              <a:rPr lang="en-US" dirty="0" smtClean="0"/>
              <a:t>the harmonization </a:t>
            </a:r>
            <a:r>
              <a:rPr lang="en-US" dirty="0"/>
              <a:t>of measures necessary to ensure the protection of the health of </a:t>
            </a:r>
            <a:r>
              <a:rPr lang="en-US" dirty="0" smtClean="0"/>
              <a:t>humans and </a:t>
            </a:r>
            <a:r>
              <a:rPr lang="en-US" dirty="0"/>
              <a:t>animals and establish [Union] procedures to supervise compliance therewith</a:t>
            </a:r>
            <a:r>
              <a:rPr lang="en-US" dirty="0" smtClean="0"/>
              <a:t>, recourse </a:t>
            </a:r>
            <a:r>
              <a:rPr lang="en-US" dirty="0"/>
              <a:t>to [Article 36] ceases to be justified.</a:t>
            </a:r>
          </a:p>
        </p:txBody>
      </p:sp>
      <p:sp>
        <p:nvSpPr>
          <p:cNvPr id="3" name="Title 2"/>
          <p:cNvSpPr>
            <a:spLocks noGrp="1"/>
          </p:cNvSpPr>
          <p:nvPr>
            <p:ph type="title"/>
          </p:nvPr>
        </p:nvSpPr>
        <p:spPr/>
        <p:txBody>
          <a:bodyPr/>
          <a:lstStyle/>
          <a:p>
            <a:r>
              <a:rPr lang="en-US" sz="3200" dirty="0"/>
              <a:t>Old approach to harmonization </a:t>
            </a:r>
            <a:r>
              <a:rPr lang="en-US" sz="3200" dirty="0" smtClean="0"/>
              <a:t>II</a:t>
            </a:r>
            <a:endParaRPr lang="en-US" sz="3200" dirty="0"/>
          </a:p>
        </p:txBody>
      </p:sp>
    </p:spTree>
    <p:extLst>
      <p:ext uri="{BB962C8B-B14F-4D97-AF65-F5344CB8AC3E}">
        <p14:creationId xmlns:p14="http://schemas.microsoft.com/office/powerpoint/2010/main" val="1778118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1985 White Paper on the Internal Market</a:t>
            </a:r>
          </a:p>
          <a:p>
            <a:pPr marL="0" indent="0">
              <a:buNone/>
            </a:pPr>
            <a:endParaRPr lang="en-US" dirty="0"/>
          </a:p>
          <a:p>
            <a:pPr marL="0" indent="0">
              <a:buNone/>
            </a:pPr>
            <a:r>
              <a:rPr lang="en-US" dirty="0"/>
              <a:t>The real innovation of the White Paper lay in the conception of a </a:t>
            </a:r>
            <a:r>
              <a:rPr lang="en-US" b="1" dirty="0"/>
              <a:t>‘</a:t>
            </a:r>
            <a:r>
              <a:rPr lang="en-US" dirty="0" smtClean="0"/>
              <a:t>new approach </a:t>
            </a:r>
            <a:r>
              <a:rPr lang="en-US" dirty="0"/>
              <a:t>to technical harmonisation</a:t>
            </a:r>
            <a:r>
              <a:rPr lang="en-US" b="1" dirty="0"/>
              <a:t>’</a:t>
            </a:r>
            <a:r>
              <a:rPr lang="en-US" dirty="0" smtClean="0"/>
              <a:t>. Legislative </a:t>
            </a:r>
            <a:r>
              <a:rPr lang="en-US" dirty="0"/>
              <a:t>harmonisation of </a:t>
            </a:r>
            <a:r>
              <a:rPr lang="en-US" dirty="0" smtClean="0"/>
              <a:t>product requirements </a:t>
            </a:r>
            <a:r>
              <a:rPr lang="en-US" dirty="0"/>
              <a:t>would </a:t>
            </a:r>
            <a:r>
              <a:rPr lang="en-US" b="1" dirty="0"/>
              <a:t>– </a:t>
            </a:r>
            <a:r>
              <a:rPr lang="en-US" dirty="0"/>
              <a:t>henceforth </a:t>
            </a:r>
            <a:r>
              <a:rPr lang="en-US" b="1" dirty="0"/>
              <a:t>– </a:t>
            </a:r>
            <a:r>
              <a:rPr lang="en-US" dirty="0"/>
              <a:t>be restricted to essential health and </a:t>
            </a:r>
            <a:r>
              <a:rPr lang="en-US" dirty="0" smtClean="0"/>
              <a:t>safety requirements. </a:t>
            </a:r>
            <a:r>
              <a:rPr lang="en-US" dirty="0"/>
              <a:t>Surprisingly, the White Paper did not expressly mention minimum </a:t>
            </a:r>
            <a:r>
              <a:rPr lang="en-US" dirty="0" smtClean="0"/>
              <a:t>harmonisation. However</a:t>
            </a:r>
            <a:r>
              <a:rPr lang="en-US" dirty="0"/>
              <a:t>, due to the changed </a:t>
            </a:r>
            <a:r>
              <a:rPr lang="en-US" b="1" dirty="0"/>
              <a:t>‘</a:t>
            </a:r>
            <a:r>
              <a:rPr lang="en-US" dirty="0"/>
              <a:t>object</a:t>
            </a:r>
            <a:r>
              <a:rPr lang="en-US" b="1" dirty="0"/>
              <a:t>’ </a:t>
            </a:r>
            <a:r>
              <a:rPr lang="en-US" dirty="0"/>
              <a:t>of harmonisation, the new </a:t>
            </a:r>
            <a:r>
              <a:rPr lang="en-US" dirty="0" smtClean="0"/>
              <a:t>approach was </a:t>
            </a:r>
            <a:r>
              <a:rPr lang="en-US" dirty="0"/>
              <a:t>ultimately more susceptible to minimum harmonisation. And the rise </a:t>
            </a:r>
            <a:r>
              <a:rPr lang="en-US" dirty="0" smtClean="0"/>
              <a:t>of mutual </a:t>
            </a:r>
            <a:r>
              <a:rPr lang="en-US" dirty="0"/>
              <a:t>recognition to become the best </a:t>
            </a:r>
            <a:r>
              <a:rPr lang="en-US" b="1" dirty="0"/>
              <a:t>– </a:t>
            </a:r>
            <a:r>
              <a:rPr lang="en-US" dirty="0"/>
              <a:t>federal </a:t>
            </a:r>
            <a:r>
              <a:rPr lang="en-US" b="1" dirty="0"/>
              <a:t>– </a:t>
            </a:r>
            <a:r>
              <a:rPr lang="en-US" dirty="0"/>
              <a:t>solution within the </a:t>
            </a:r>
            <a:r>
              <a:rPr lang="en-US" dirty="0" smtClean="0"/>
              <a:t>internal market </a:t>
            </a:r>
            <a:r>
              <a:rPr lang="en-US" dirty="0"/>
              <a:t>ultimately triggered the rise of minimum harmonisation.</a:t>
            </a:r>
          </a:p>
        </p:txBody>
      </p:sp>
      <p:sp>
        <p:nvSpPr>
          <p:cNvPr id="3" name="Title 2"/>
          <p:cNvSpPr>
            <a:spLocks noGrp="1"/>
          </p:cNvSpPr>
          <p:nvPr>
            <p:ph type="title"/>
          </p:nvPr>
        </p:nvSpPr>
        <p:spPr/>
        <p:txBody>
          <a:bodyPr/>
          <a:lstStyle/>
          <a:p>
            <a:r>
              <a:rPr lang="en-US" sz="3200" dirty="0" smtClean="0"/>
              <a:t>New Approach </a:t>
            </a:r>
            <a:r>
              <a:rPr lang="en-US" sz="3200" dirty="0"/>
              <a:t>to </a:t>
            </a:r>
            <a:r>
              <a:rPr lang="en-US" sz="3200" dirty="0" smtClean="0"/>
              <a:t>Harmonization </a:t>
            </a:r>
            <a:r>
              <a:rPr lang="en-US" sz="3200" dirty="0"/>
              <a:t>I</a:t>
            </a:r>
          </a:p>
        </p:txBody>
      </p:sp>
    </p:spTree>
    <p:extLst>
      <p:ext uri="{BB962C8B-B14F-4D97-AF65-F5344CB8AC3E}">
        <p14:creationId xmlns:p14="http://schemas.microsoft.com/office/powerpoint/2010/main" val="590984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endParaRPr lang="en-US" dirty="0"/>
          </a:p>
          <a:p>
            <a:pPr marL="0" indent="0">
              <a:buNone/>
            </a:pPr>
            <a:r>
              <a:rPr lang="en-US" dirty="0" smtClean="0"/>
              <a:t>“The </a:t>
            </a:r>
            <a:r>
              <a:rPr lang="en-US" dirty="0"/>
              <a:t>expression </a:t>
            </a:r>
            <a:r>
              <a:rPr lang="en-US" b="1" dirty="0"/>
              <a:t>‘</a:t>
            </a:r>
            <a:r>
              <a:rPr lang="en-US" dirty="0"/>
              <a:t>at least</a:t>
            </a:r>
            <a:r>
              <a:rPr lang="en-US" b="1" dirty="0"/>
              <a:t>’ </a:t>
            </a:r>
            <a:r>
              <a:rPr lang="en-US" dirty="0"/>
              <a:t>contained in both articles must be interpreted as </a:t>
            </a:r>
            <a:r>
              <a:rPr lang="en-US" dirty="0" smtClean="0"/>
              <a:t>meaning that</a:t>
            </a:r>
            <a:r>
              <a:rPr lang="en-US" dirty="0"/>
              <a:t>, if they consider it necessary, Member States are at liberty to decide that </a:t>
            </a:r>
            <a:r>
              <a:rPr lang="en-US" dirty="0" smtClean="0"/>
              <a:t>the indications </a:t>
            </a:r>
            <a:r>
              <a:rPr lang="en-US" dirty="0"/>
              <a:t>and warnings are to cover a greater surface area in view of the level </a:t>
            </a:r>
            <a:r>
              <a:rPr lang="en-US" dirty="0" smtClean="0"/>
              <a:t>of public </a:t>
            </a:r>
            <a:r>
              <a:rPr lang="en-US" dirty="0"/>
              <a:t>awareness of the health risks associated with tobacco consumption . . . [T]</a:t>
            </a:r>
            <a:r>
              <a:rPr lang="en-US" dirty="0" smtClean="0"/>
              <a:t>his interpretation </a:t>
            </a:r>
            <a:r>
              <a:rPr lang="en-US" dirty="0"/>
              <a:t>of the provisions may imply less </a:t>
            </a:r>
            <a:r>
              <a:rPr lang="en-US" dirty="0" err="1"/>
              <a:t>favourable</a:t>
            </a:r>
            <a:r>
              <a:rPr lang="en-US" dirty="0"/>
              <a:t> treatment for </a:t>
            </a:r>
            <a:r>
              <a:rPr lang="en-US" dirty="0" smtClean="0"/>
              <a:t>national products </a:t>
            </a:r>
            <a:r>
              <a:rPr lang="en-US" dirty="0"/>
              <a:t>in comparison with imported products and leaves in existence some </a:t>
            </a:r>
            <a:r>
              <a:rPr lang="en-US" dirty="0" smtClean="0"/>
              <a:t>inequalities in </a:t>
            </a:r>
            <a:r>
              <a:rPr lang="en-US" dirty="0"/>
              <a:t>conditions of competition. However, those consequences are attributable to </a:t>
            </a:r>
            <a:r>
              <a:rPr lang="en-US" dirty="0" smtClean="0"/>
              <a:t>the degree </a:t>
            </a:r>
            <a:r>
              <a:rPr lang="en-US" dirty="0"/>
              <a:t>of harmonization sought by the provisions in question, which lay down </a:t>
            </a:r>
            <a:r>
              <a:rPr lang="en-US" dirty="0" smtClean="0"/>
              <a:t>minimum requirements.”</a:t>
            </a:r>
            <a:endParaRPr lang="en-US" dirty="0"/>
          </a:p>
        </p:txBody>
      </p:sp>
      <p:sp>
        <p:nvSpPr>
          <p:cNvPr id="3" name="Title 2"/>
          <p:cNvSpPr>
            <a:spLocks noGrp="1"/>
          </p:cNvSpPr>
          <p:nvPr>
            <p:ph type="title"/>
          </p:nvPr>
        </p:nvSpPr>
        <p:spPr>
          <a:xfrm>
            <a:off x="688490" y="570156"/>
            <a:ext cx="7756263" cy="953844"/>
          </a:xfrm>
        </p:spPr>
        <p:txBody>
          <a:bodyPr/>
          <a:lstStyle/>
          <a:p>
            <a:r>
              <a:rPr lang="en-US" sz="2800" dirty="0" smtClean="0"/>
              <a:t>….an example:  </a:t>
            </a:r>
            <a:r>
              <a:rPr lang="en-US" sz="2800" dirty="0"/>
              <a:t>Gallaher, Case C-11/</a:t>
            </a:r>
            <a:r>
              <a:rPr lang="en-US" sz="2800" dirty="0" smtClean="0"/>
              <a:t>92</a:t>
            </a:r>
            <a:endParaRPr lang="en-US" sz="2800" dirty="0"/>
          </a:p>
        </p:txBody>
      </p:sp>
    </p:spTree>
    <p:extLst>
      <p:ext uri="{BB962C8B-B14F-4D97-AF65-F5344CB8AC3E}">
        <p14:creationId xmlns:p14="http://schemas.microsoft.com/office/powerpoint/2010/main" val="3070514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png"/>
          <p:cNvPicPr>
            <a:picLocks noGrp="1" noChangeAspect="1"/>
          </p:cNvPicPr>
          <p:nvPr>
            <p:ph idx="1"/>
          </p:nvPr>
        </p:nvPicPr>
        <p:blipFill>
          <a:blip r:embed="rId2">
            <a:extLst>
              <a:ext uri="{28A0092B-C50C-407E-A947-70E740481C1C}">
                <a14:useLocalDpi xmlns:a14="http://schemas.microsoft.com/office/drawing/2010/main" val="0"/>
              </a:ext>
            </a:extLst>
          </a:blip>
          <a:srcRect t="-34991" b="-34991"/>
          <a:stretch>
            <a:fillRect/>
          </a:stretch>
        </p:blipFill>
        <p:spPr/>
      </p:pic>
      <p:sp>
        <p:nvSpPr>
          <p:cNvPr id="3" name="Title 2"/>
          <p:cNvSpPr>
            <a:spLocks noGrp="1"/>
          </p:cNvSpPr>
          <p:nvPr>
            <p:ph type="title"/>
          </p:nvPr>
        </p:nvSpPr>
        <p:spPr/>
        <p:txBody>
          <a:bodyPr/>
          <a:lstStyle/>
          <a:p>
            <a:r>
              <a:rPr lang="en-US" sz="3200" dirty="0" smtClean="0"/>
              <a:t>Interim Conclusion…</a:t>
            </a:r>
            <a:endParaRPr lang="en-US" sz="3200" dirty="0"/>
          </a:p>
        </p:txBody>
      </p:sp>
    </p:spTree>
    <p:extLst>
      <p:ext uri="{BB962C8B-B14F-4D97-AF65-F5344CB8AC3E}">
        <p14:creationId xmlns:p14="http://schemas.microsoft.com/office/powerpoint/2010/main" val="25598691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0800"/>
            <a:ext cx="7745505" cy="3535362"/>
          </a:xfrm>
        </p:spPr>
        <p:txBody>
          <a:bodyPr/>
          <a:lstStyle/>
          <a:p>
            <a:pPr marL="0" indent="0">
              <a:buNone/>
            </a:pPr>
            <a:r>
              <a:rPr lang="en-US" dirty="0" smtClean="0"/>
              <a:t>Since the Single European Act, two constitutional phenomena have “constitutionalised” the cooperative relationship between European and national law, namely through </a:t>
            </a:r>
            <a:r>
              <a:rPr lang="en-US" dirty="0" smtClean="0">
                <a:solidFill>
                  <a:schemeClr val="tx1"/>
                </a:solidFill>
              </a:rPr>
              <a:t>the</a:t>
            </a:r>
            <a:r>
              <a:rPr lang="en-US" b="1" dirty="0" smtClean="0">
                <a:solidFill>
                  <a:schemeClr val="tx1"/>
                </a:solidFill>
              </a:rPr>
              <a:t> Subsidiarity Principle </a:t>
            </a:r>
            <a:r>
              <a:rPr lang="en-US" dirty="0" smtClean="0">
                <a:solidFill>
                  <a:schemeClr val="tx1"/>
                </a:solidFill>
              </a:rPr>
              <a:t>… and…</a:t>
            </a:r>
            <a:r>
              <a:rPr lang="en-US" b="1" dirty="0" smtClean="0">
                <a:solidFill>
                  <a:schemeClr val="tx1"/>
                </a:solidFill>
              </a:rPr>
              <a:t>complementary </a:t>
            </a:r>
            <a:r>
              <a:rPr lang="en-US" dirty="0" smtClean="0">
                <a:solidFill>
                  <a:schemeClr val="tx1"/>
                </a:solidFill>
              </a:rPr>
              <a:t>(minimum harmonization </a:t>
            </a:r>
            <a:r>
              <a:rPr lang="en-US" b="1" dirty="0" smtClean="0">
                <a:solidFill>
                  <a:schemeClr val="tx1"/>
                </a:solidFill>
              </a:rPr>
              <a:t>competences…. </a:t>
            </a:r>
            <a:endParaRPr lang="en-US" b="1" dirty="0">
              <a:solidFill>
                <a:schemeClr val="tx1"/>
              </a:solidFill>
            </a:endParaRPr>
          </a:p>
        </p:txBody>
      </p:sp>
      <p:sp>
        <p:nvSpPr>
          <p:cNvPr id="3" name="Title 2"/>
          <p:cNvSpPr>
            <a:spLocks noGrp="1"/>
          </p:cNvSpPr>
          <p:nvPr>
            <p:ph type="title"/>
          </p:nvPr>
        </p:nvSpPr>
        <p:spPr/>
        <p:txBody>
          <a:bodyPr/>
          <a:lstStyle/>
          <a:p>
            <a:r>
              <a:rPr lang="en-US" sz="3600" dirty="0" smtClean="0"/>
              <a:t>C. Cooperation Constitutionalised?</a:t>
            </a:r>
            <a:endParaRPr lang="en-US" sz="3600" dirty="0"/>
          </a:p>
        </p:txBody>
      </p:sp>
    </p:spTree>
    <p:extLst>
      <p:ext uri="{BB962C8B-B14F-4D97-AF65-F5344CB8AC3E}">
        <p14:creationId xmlns:p14="http://schemas.microsoft.com/office/powerpoint/2010/main" val="1783263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sz="4000" dirty="0" smtClean="0">
                <a:latin typeface="Times" charset="0"/>
                <a:ea typeface="MS PGothic" charset="0"/>
              </a:rPr>
              <a:t>EU Subsidiarity </a:t>
            </a:r>
            <a:endParaRPr lang="en-US" sz="4000" dirty="0">
              <a:latin typeface="Times" charset="0"/>
              <a:ea typeface="MS PGothic" charset="0"/>
            </a:endParaRPr>
          </a:p>
        </p:txBody>
      </p:sp>
      <p:sp>
        <p:nvSpPr>
          <p:cNvPr id="24579" name="Content Placeholder 2"/>
          <p:cNvSpPr>
            <a:spLocks noGrp="1"/>
          </p:cNvSpPr>
          <p:nvPr>
            <p:ph idx="1"/>
          </p:nvPr>
        </p:nvSpPr>
        <p:spPr>
          <a:xfrm>
            <a:off x="684213" y="1700213"/>
            <a:ext cx="7772400" cy="3960812"/>
          </a:xfrm>
        </p:spPr>
        <p:txBody>
          <a:bodyPr>
            <a:normAutofit fontScale="92500" lnSpcReduction="10000"/>
          </a:bodyPr>
          <a:lstStyle/>
          <a:p>
            <a:pPr marL="0" lvl="1" indent="0">
              <a:buFontTx/>
              <a:buNone/>
            </a:pPr>
            <a:endParaRPr lang="en-GB" sz="2000" i="1" dirty="0">
              <a:latin typeface="Arial" charset="0"/>
              <a:ea typeface="MS PGothic" charset="0"/>
            </a:endParaRPr>
          </a:p>
          <a:p>
            <a:pPr marL="0" lvl="1" indent="0">
              <a:buFontTx/>
              <a:buNone/>
            </a:pPr>
            <a:r>
              <a:rPr lang="en-GB" sz="2000" i="1" dirty="0">
                <a:latin typeface="Arial" charset="0"/>
                <a:ea typeface="MS PGothic" charset="0"/>
              </a:rPr>
              <a:t>Evolution:</a:t>
            </a:r>
          </a:p>
          <a:p>
            <a:pPr marL="0" lvl="1" indent="0">
              <a:buFontTx/>
              <a:buChar char="•"/>
            </a:pPr>
            <a:endParaRPr lang="en-US" sz="1400" dirty="0" smtClean="0">
              <a:latin typeface="Arial" charset="0"/>
              <a:ea typeface="MS PGothic" charset="0"/>
            </a:endParaRPr>
          </a:p>
          <a:p>
            <a:pPr marL="0" indent="0">
              <a:spcBef>
                <a:spcPts val="0"/>
              </a:spcBef>
              <a:spcAft>
                <a:spcPts val="600"/>
              </a:spcAft>
              <a:buNone/>
            </a:pPr>
            <a:r>
              <a:rPr lang="en-US" dirty="0"/>
              <a:t>1975 “Report on European Union”</a:t>
            </a:r>
          </a:p>
          <a:p>
            <a:pPr marL="0" indent="0">
              <a:spcBef>
                <a:spcPts val="0"/>
              </a:spcBef>
              <a:spcAft>
                <a:spcPts val="600"/>
              </a:spcAft>
              <a:buNone/>
            </a:pPr>
            <a:r>
              <a:rPr lang="en-US" dirty="0"/>
              <a:t>1984 “Draft Treaty Establishing the European Union” (two versions of the principle)</a:t>
            </a:r>
          </a:p>
          <a:p>
            <a:pPr marL="0" indent="0">
              <a:spcBef>
                <a:spcPts val="0"/>
              </a:spcBef>
              <a:spcAft>
                <a:spcPts val="600"/>
              </a:spcAft>
              <a:buNone/>
            </a:pPr>
            <a:r>
              <a:rPr lang="en-US" dirty="0"/>
              <a:t>1986 Single European Act: Environmental Policy and subsidiarity </a:t>
            </a:r>
          </a:p>
          <a:p>
            <a:pPr marL="0" indent="0">
              <a:spcBef>
                <a:spcPts val="0"/>
              </a:spcBef>
              <a:spcAft>
                <a:spcPts val="600"/>
              </a:spcAft>
              <a:buNone/>
            </a:pPr>
            <a:r>
              <a:rPr lang="en-US" dirty="0"/>
              <a:t>1992 (Maastricht) Treaty on European Union</a:t>
            </a:r>
          </a:p>
          <a:p>
            <a:pPr marL="0" indent="0">
              <a:spcBef>
                <a:spcPts val="0"/>
              </a:spcBef>
              <a:spcAft>
                <a:spcPts val="600"/>
              </a:spcAft>
              <a:buNone/>
            </a:pPr>
            <a:r>
              <a:rPr lang="en-US" dirty="0"/>
              <a:t>1997 Treaty of Amsterdam</a:t>
            </a:r>
          </a:p>
          <a:p>
            <a:pPr marL="0" indent="0">
              <a:spcBef>
                <a:spcPts val="0"/>
              </a:spcBef>
              <a:spcAft>
                <a:spcPts val="600"/>
              </a:spcAft>
              <a:buNone/>
            </a:pPr>
            <a:r>
              <a:rPr lang="en-US" dirty="0"/>
              <a:t>2009 Lisbon Treaty </a:t>
            </a:r>
          </a:p>
          <a:p>
            <a:pPr marL="0" lvl="1" indent="0">
              <a:buFontTx/>
              <a:buChar char="•"/>
            </a:pPr>
            <a:endParaRPr lang="en-US" sz="1400" dirty="0">
              <a:latin typeface="Arial" charset="0"/>
              <a:ea typeface="MS PGothic" charset="0"/>
            </a:endParaRPr>
          </a:p>
          <a:p>
            <a:pPr marL="0" indent="0"/>
            <a:endParaRPr lang="en-US" dirty="0">
              <a:latin typeface="Arial" charset="0"/>
              <a:ea typeface="MS PGothic" charset="0"/>
            </a:endParaRPr>
          </a:p>
        </p:txBody>
      </p:sp>
    </p:spTree>
    <p:extLst>
      <p:ext uri="{BB962C8B-B14F-4D97-AF65-F5344CB8AC3E}">
        <p14:creationId xmlns:p14="http://schemas.microsoft.com/office/powerpoint/2010/main" val="42649148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de-DE" sz="3200" i="1" dirty="0" smtClean="0">
                <a:latin typeface="Times" charset="0"/>
                <a:ea typeface="MS PGothic" charset="0"/>
              </a:rPr>
              <a:t>EU </a:t>
            </a:r>
            <a:r>
              <a:rPr lang="de-DE" sz="3200" i="1" dirty="0" err="1" smtClean="0">
                <a:latin typeface="Times" charset="0"/>
                <a:ea typeface="MS PGothic" charset="0"/>
              </a:rPr>
              <a:t>Subsidiarity</a:t>
            </a:r>
            <a:r>
              <a:rPr lang="de-DE" sz="3200" i="1" dirty="0" smtClean="0">
                <a:latin typeface="Times" charset="0"/>
                <a:ea typeface="MS PGothic" charset="0"/>
              </a:rPr>
              <a:t/>
            </a:r>
            <a:br>
              <a:rPr lang="de-DE" sz="3200" i="1" dirty="0" smtClean="0">
                <a:latin typeface="Times" charset="0"/>
                <a:ea typeface="MS PGothic" charset="0"/>
              </a:rPr>
            </a:br>
            <a:r>
              <a:rPr lang="de-DE" sz="3200" i="1" dirty="0" smtClean="0">
                <a:latin typeface="Times" charset="0"/>
                <a:ea typeface="MS PGothic" charset="0"/>
              </a:rPr>
              <a:t> </a:t>
            </a:r>
            <a:r>
              <a:rPr lang="de-DE" sz="3200" dirty="0" smtClean="0">
                <a:latin typeface="Times" charset="0"/>
                <a:ea typeface="MS PGothic" charset="0"/>
              </a:rPr>
              <a:t>Report </a:t>
            </a:r>
            <a:r>
              <a:rPr lang="de-DE" sz="3200" dirty="0">
                <a:latin typeface="Times" charset="0"/>
                <a:ea typeface="MS PGothic" charset="0"/>
              </a:rPr>
              <a:t>on European Union (1975)</a:t>
            </a:r>
            <a:endParaRPr lang="en-US" sz="3200" dirty="0">
              <a:latin typeface="Times" charset="0"/>
              <a:ea typeface="MS PGothic" charset="0"/>
            </a:endParaRPr>
          </a:p>
        </p:txBody>
      </p:sp>
      <p:sp>
        <p:nvSpPr>
          <p:cNvPr id="25603" name="Content Placeholder 2"/>
          <p:cNvSpPr>
            <a:spLocks noGrp="1"/>
          </p:cNvSpPr>
          <p:nvPr>
            <p:ph idx="1"/>
          </p:nvPr>
        </p:nvSpPr>
        <p:spPr>
          <a:xfrm>
            <a:off x="684213" y="2514600"/>
            <a:ext cx="7772400" cy="3290888"/>
          </a:xfrm>
        </p:spPr>
        <p:txBody>
          <a:bodyPr>
            <a:normAutofit/>
          </a:bodyPr>
          <a:lstStyle/>
          <a:p>
            <a:pPr marL="0" indent="0" algn="just">
              <a:buFontTx/>
              <a:buNone/>
            </a:pPr>
            <a:r>
              <a:rPr lang="en-US" sz="2000" dirty="0">
                <a:latin typeface="Arial" charset="0"/>
                <a:ea typeface="MS PGothic" charset="0"/>
              </a:rPr>
              <a:t>No more than the existing Communities have done so, the European Union is not to give birth to a centralizing super-state. Consequently, and in accordance with the </a:t>
            </a:r>
            <a:r>
              <a:rPr lang="en-US" sz="2000" i="1" dirty="0" err="1">
                <a:latin typeface="Arial" charset="0"/>
                <a:ea typeface="MS PGothic" charset="0"/>
              </a:rPr>
              <a:t>principe</a:t>
            </a:r>
            <a:r>
              <a:rPr lang="en-US" sz="2000" i="1" dirty="0">
                <a:latin typeface="Arial" charset="0"/>
                <a:ea typeface="MS PGothic" charset="0"/>
              </a:rPr>
              <a:t> de </a:t>
            </a:r>
            <a:r>
              <a:rPr lang="en-US" sz="2000" i="1" dirty="0" err="1">
                <a:solidFill>
                  <a:srgbClr val="3366FF"/>
                </a:solidFill>
                <a:latin typeface="Arial" charset="0"/>
                <a:ea typeface="MS PGothic" charset="0"/>
              </a:rPr>
              <a:t>subsidiarité</a:t>
            </a:r>
            <a:r>
              <a:rPr lang="en-US" sz="2000" dirty="0">
                <a:latin typeface="Arial" charset="0"/>
                <a:ea typeface="MS PGothic" charset="0"/>
              </a:rPr>
              <a:t>, the Union will be given responsibility only for those matters which the Member States are no longer capable of dealing with efficiently.’ ‘[I]n deciding on the Union’s competence, application of the </a:t>
            </a:r>
            <a:r>
              <a:rPr lang="en-US" sz="2000" i="1" dirty="0" err="1">
                <a:latin typeface="Arial" charset="0"/>
                <a:ea typeface="MS PGothic" charset="0"/>
              </a:rPr>
              <a:t>principe</a:t>
            </a:r>
            <a:r>
              <a:rPr lang="en-US" sz="2000" i="1" dirty="0">
                <a:latin typeface="Arial" charset="0"/>
                <a:ea typeface="MS PGothic" charset="0"/>
              </a:rPr>
              <a:t> de </a:t>
            </a:r>
            <a:r>
              <a:rPr lang="en-US" sz="2000" i="1" dirty="0" err="1">
                <a:solidFill>
                  <a:srgbClr val="3366FF"/>
                </a:solidFill>
                <a:latin typeface="Arial" charset="0"/>
                <a:ea typeface="MS PGothic" charset="0"/>
              </a:rPr>
              <a:t>subsidiarité</a:t>
            </a:r>
            <a:r>
              <a:rPr lang="en-US" sz="2000" dirty="0">
                <a:latin typeface="Arial" charset="0"/>
                <a:ea typeface="MS PGothic" charset="0"/>
              </a:rPr>
              <a:t> is restricted by the fact that the Union must be given extensive enough competency for its cohesion to be ensured’</a:t>
            </a:r>
          </a:p>
        </p:txBody>
      </p:sp>
    </p:spTree>
    <p:extLst>
      <p:ext uri="{BB962C8B-B14F-4D97-AF65-F5344CB8AC3E}">
        <p14:creationId xmlns:p14="http://schemas.microsoft.com/office/powerpoint/2010/main" val="1695646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1042988" y="1101725"/>
            <a:ext cx="6777037" cy="3884613"/>
          </a:xfrm>
        </p:spPr>
        <p:txBody>
          <a:bodyPr/>
          <a:lstStyle/>
          <a:p>
            <a:pPr marL="69850" indent="0">
              <a:buFont typeface="Wingdings 2" charset="0"/>
              <a:buNone/>
            </a:pPr>
            <a:r>
              <a:rPr lang="en-GB" sz="2200" b="1" i="1">
                <a:latin typeface="Garamond" charset="0"/>
                <a:ea typeface="MS PGothic" charset="0"/>
              </a:rPr>
              <a:t>We, the People (2)</a:t>
            </a:r>
          </a:p>
          <a:p>
            <a:pPr marL="69850" indent="0">
              <a:buFont typeface="Wingdings 2" charset="0"/>
              <a:buNone/>
            </a:pPr>
            <a:endParaRPr lang="en-GB" sz="2000">
              <a:latin typeface="Garamond" charset="0"/>
              <a:ea typeface="MS PGothic" charset="0"/>
            </a:endParaRPr>
          </a:p>
          <a:p>
            <a:pPr marL="69850" indent="0">
              <a:buFont typeface="Wingdings 2" charset="0"/>
              <a:buNone/>
            </a:pPr>
            <a:r>
              <a:rPr lang="en-GB" sz="2000" b="1">
                <a:latin typeface="Garamond" charset="0"/>
                <a:ea typeface="MS PGothic" charset="0"/>
              </a:rPr>
              <a:t>J. Weiler</a:t>
            </a:r>
            <a:r>
              <a:rPr lang="en-GB" sz="2000">
                <a:latin typeface="Garamond" charset="0"/>
                <a:ea typeface="MS PGothic" charset="0"/>
              </a:rPr>
              <a:t>: ‘</a:t>
            </a:r>
            <a:r>
              <a:rPr lang="en-GB" altLang="ja-JP" sz="2000">
                <a:latin typeface="Garamond" charset="0"/>
                <a:ea typeface="MS PGothic" charset="0"/>
              </a:rPr>
              <a:t>In federations, whether American or Australian, German or Canadian, the institutions of a federal state are situated in a constitutional framework which presupposes the existence of a </a:t>
            </a:r>
            <a:r>
              <a:rPr lang="en-GB" sz="2000">
                <a:latin typeface="Garamond" charset="0"/>
                <a:ea typeface="MS PGothic" charset="0"/>
              </a:rPr>
              <a:t>“</a:t>
            </a:r>
            <a:r>
              <a:rPr lang="en-GB" altLang="ja-JP" sz="2000">
                <a:latin typeface="Garamond" charset="0"/>
                <a:ea typeface="MS PGothic" charset="0"/>
              </a:rPr>
              <a:t>constitutional demos</a:t>
            </a:r>
            <a:r>
              <a:rPr lang="en-GB" sz="2000">
                <a:latin typeface="Garamond" charset="0"/>
                <a:ea typeface="MS PGothic" charset="0"/>
              </a:rPr>
              <a:t>”</a:t>
            </a:r>
            <a:r>
              <a:rPr lang="en-GB" altLang="ja-JP" sz="2000">
                <a:latin typeface="Garamond" charset="0"/>
                <a:ea typeface="MS PGothic" charset="0"/>
              </a:rPr>
              <a:t>, a single </a:t>
            </a:r>
            <a:r>
              <a:rPr lang="en-GB" altLang="ja-JP" sz="2000" i="1">
                <a:latin typeface="Garamond" charset="0"/>
                <a:ea typeface="MS PGothic" charset="0"/>
              </a:rPr>
              <a:t>pouvoir constituant</a:t>
            </a:r>
            <a:r>
              <a:rPr lang="en-GB" altLang="ja-JP" sz="2000">
                <a:latin typeface="Garamond" charset="0"/>
                <a:ea typeface="MS PGothic" charset="0"/>
              </a:rPr>
              <a:t> made of the citizens of the federation in whose sovereignty, as a constituent power, and by whose supreme authority the specific constitutional arrangement is rooted[.] (…) In Europe, that precondition does not exist. </a:t>
            </a:r>
            <a:r>
              <a:rPr lang="en-GB" altLang="ja-JP" sz="2000" i="1">
                <a:latin typeface="Garamond" charset="0"/>
                <a:ea typeface="MS PGothic" charset="0"/>
              </a:rPr>
              <a:t>(…) It is a constitution without some of the classic conditions of constitutionalism</a:t>
            </a:r>
            <a:r>
              <a:rPr lang="en-GB" altLang="ja-JP" sz="2000">
                <a:latin typeface="Garamond" charset="0"/>
                <a:ea typeface="MS PGothic" charset="0"/>
              </a:rPr>
              <a:t>.</a:t>
            </a:r>
            <a:r>
              <a:rPr lang="en-US" altLang="ja-JP" sz="2000">
                <a:latin typeface="Garamond" charset="0"/>
                <a:ea typeface="MS PGothic" charset="0"/>
              </a:rPr>
              <a:t> </a:t>
            </a:r>
            <a:endParaRPr lang="en-US" sz="2000">
              <a:latin typeface="Garamond" charset="0"/>
              <a:ea typeface="MS PGothic" charset="0"/>
            </a:endParaRPr>
          </a:p>
        </p:txBody>
      </p:sp>
    </p:spTree>
    <p:extLst>
      <p:ext uri="{BB962C8B-B14F-4D97-AF65-F5344CB8AC3E}">
        <p14:creationId xmlns:p14="http://schemas.microsoft.com/office/powerpoint/2010/main" val="16815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de-DE">
                <a:latin typeface="Times" charset="0"/>
                <a:ea typeface="MS PGothic" charset="0"/>
              </a:rPr>
              <a:t>Single European Act (1987)</a:t>
            </a:r>
            <a:endParaRPr lang="en-US">
              <a:latin typeface="Times" charset="0"/>
              <a:ea typeface="MS PGothic" charset="0"/>
            </a:endParaRPr>
          </a:p>
        </p:txBody>
      </p:sp>
      <p:sp>
        <p:nvSpPr>
          <p:cNvPr id="26627" name="Content Placeholder 2"/>
          <p:cNvSpPr>
            <a:spLocks noGrp="1"/>
          </p:cNvSpPr>
          <p:nvPr>
            <p:ph idx="1"/>
          </p:nvPr>
        </p:nvSpPr>
        <p:spPr>
          <a:xfrm>
            <a:off x="762000" y="2732124"/>
            <a:ext cx="7284720" cy="2991840"/>
          </a:xfrm>
        </p:spPr>
        <p:txBody>
          <a:bodyPr/>
          <a:lstStyle/>
          <a:p>
            <a:pPr marL="0" indent="0" algn="just">
              <a:buFontTx/>
              <a:buNone/>
            </a:pPr>
            <a:r>
              <a:rPr lang="en-US" dirty="0">
                <a:latin typeface="Arial" charset="0"/>
                <a:ea typeface="MS PGothic" charset="0"/>
              </a:rPr>
              <a:t>Article 130r(4) EEC stated: ‘The Community shall take action relating to the environment to the extent to which the objectives referred to in paragraph 1 can be attained better at Community level than at the level of the individual Member States’. </a:t>
            </a:r>
          </a:p>
        </p:txBody>
      </p:sp>
    </p:spTree>
    <p:extLst>
      <p:ext uri="{BB962C8B-B14F-4D97-AF65-F5344CB8AC3E}">
        <p14:creationId xmlns:p14="http://schemas.microsoft.com/office/powerpoint/2010/main" val="12644172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772400" cy="731838"/>
          </a:xfrm>
        </p:spPr>
        <p:txBody>
          <a:bodyPr>
            <a:noAutofit/>
          </a:bodyPr>
          <a:lstStyle/>
          <a:p>
            <a:r>
              <a:rPr lang="de-DE" sz="4400" dirty="0" smtClean="0">
                <a:latin typeface="Times" charset="0"/>
                <a:ea typeface="MS PGothic" charset="0"/>
              </a:rPr>
              <a:t>Edinburgh </a:t>
            </a:r>
            <a:r>
              <a:rPr lang="de-DE" sz="4400" dirty="0">
                <a:latin typeface="Times" charset="0"/>
                <a:ea typeface="MS PGothic" charset="0"/>
              </a:rPr>
              <a:t>Guidelines (1992)</a:t>
            </a:r>
            <a:endParaRPr lang="en-US" sz="4400" dirty="0">
              <a:latin typeface="Times" charset="0"/>
              <a:ea typeface="MS PGothic" charset="0"/>
            </a:endParaRPr>
          </a:p>
        </p:txBody>
      </p:sp>
      <p:sp>
        <p:nvSpPr>
          <p:cNvPr id="27651" name="Content Placeholder 2"/>
          <p:cNvSpPr>
            <a:spLocks noGrp="1"/>
          </p:cNvSpPr>
          <p:nvPr>
            <p:ph idx="1"/>
          </p:nvPr>
        </p:nvSpPr>
        <p:spPr>
          <a:xfrm>
            <a:off x="684213" y="2303844"/>
            <a:ext cx="7772400" cy="3501643"/>
          </a:xfrm>
        </p:spPr>
        <p:txBody>
          <a:bodyPr>
            <a:normAutofit lnSpcReduction="10000"/>
          </a:bodyPr>
          <a:lstStyle/>
          <a:p>
            <a:pPr marL="0" indent="0" algn="just">
              <a:buFontTx/>
              <a:buNone/>
            </a:pPr>
            <a:r>
              <a:rPr lang="en-US" sz="2200" dirty="0">
                <a:latin typeface="Arial" charset="0"/>
                <a:ea typeface="MS PGothic" charset="0"/>
              </a:rPr>
              <a:t>‘[B]</a:t>
            </a:r>
            <a:r>
              <a:rPr lang="en-US" sz="2200" dirty="0" err="1">
                <a:latin typeface="Arial" charset="0"/>
                <a:ea typeface="MS PGothic" charset="0"/>
              </a:rPr>
              <a:t>oth</a:t>
            </a:r>
            <a:r>
              <a:rPr lang="en-US" sz="2200" dirty="0">
                <a:latin typeface="Arial" charset="0"/>
                <a:ea typeface="MS PGothic" charset="0"/>
              </a:rPr>
              <a:t> aspects of the subsidiarity criterion are met: the objectives of the proposed action cannot be sufficiency achieved by Member States’ action </a:t>
            </a:r>
            <a:r>
              <a:rPr lang="en-US" sz="2200" i="1" dirty="0">
                <a:latin typeface="Arial" charset="0"/>
                <a:ea typeface="MS PGothic" charset="0"/>
              </a:rPr>
              <a:t>and</a:t>
            </a:r>
            <a:r>
              <a:rPr lang="en-US" sz="2200" dirty="0">
                <a:latin typeface="Arial" charset="0"/>
                <a:ea typeface="MS PGothic" charset="0"/>
              </a:rPr>
              <a:t> they can therefore be better achieved by action on the part of the Community’. In assessing the </a:t>
            </a:r>
            <a:r>
              <a:rPr lang="en-US" sz="2200" i="1" dirty="0">
                <a:latin typeface="Arial" charset="0"/>
                <a:ea typeface="MS PGothic" charset="0"/>
              </a:rPr>
              <a:t>insufficiency test</a:t>
            </a:r>
            <a:r>
              <a:rPr lang="en-US" sz="2200" dirty="0">
                <a:latin typeface="Arial" charset="0"/>
                <a:ea typeface="MS PGothic" charset="0"/>
              </a:rPr>
              <a:t>, the transnational aspects of a problem as well as the Union’s commitment to creating an internal market should be taken into account. As regards the </a:t>
            </a:r>
            <a:r>
              <a:rPr lang="en-US" sz="2200" i="1" dirty="0">
                <a:latin typeface="Arial" charset="0"/>
                <a:ea typeface="MS PGothic" charset="0"/>
              </a:rPr>
              <a:t>comparative efficiency test</a:t>
            </a:r>
            <a:r>
              <a:rPr lang="en-US" sz="2200" dirty="0">
                <a:latin typeface="Arial" charset="0"/>
                <a:ea typeface="MS PGothic" charset="0"/>
              </a:rPr>
              <a:t>, the Edinburgh Guidelines insist that Community action would need to ‘produce </a:t>
            </a:r>
            <a:r>
              <a:rPr lang="en-US" sz="2200" i="1" dirty="0">
                <a:latin typeface="Arial" charset="0"/>
                <a:ea typeface="MS PGothic" charset="0"/>
              </a:rPr>
              <a:t>clear</a:t>
            </a:r>
            <a:r>
              <a:rPr lang="en-US" sz="2200" dirty="0">
                <a:latin typeface="Arial" charset="0"/>
                <a:ea typeface="MS PGothic" charset="0"/>
              </a:rPr>
              <a:t> benefits by reason of its scale or effects compared with action at the level of the Member States’. </a:t>
            </a:r>
          </a:p>
        </p:txBody>
      </p:sp>
    </p:spTree>
    <p:extLst>
      <p:ext uri="{BB962C8B-B14F-4D97-AF65-F5344CB8AC3E}">
        <p14:creationId xmlns:p14="http://schemas.microsoft.com/office/powerpoint/2010/main" val="21160003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z="3200" b="1">
                <a:latin typeface="Times" charset="0"/>
                <a:ea typeface="MS PGothic" charset="0"/>
              </a:rPr>
              <a:t>Subsidiarity (Maastricht/Lisbon)</a:t>
            </a:r>
            <a:endParaRPr lang="en-US" sz="3200">
              <a:latin typeface="Times" charset="0"/>
              <a:ea typeface="MS PGothic" charset="0"/>
            </a:endParaRPr>
          </a:p>
        </p:txBody>
      </p:sp>
      <p:sp>
        <p:nvSpPr>
          <p:cNvPr id="28675" name="Content Placeholder 2"/>
          <p:cNvSpPr>
            <a:spLocks noGrp="1"/>
          </p:cNvSpPr>
          <p:nvPr>
            <p:ph idx="1"/>
          </p:nvPr>
        </p:nvSpPr>
        <p:spPr>
          <a:xfrm>
            <a:off x="684213" y="2133600"/>
            <a:ext cx="7772400" cy="3671888"/>
          </a:xfrm>
        </p:spPr>
        <p:txBody>
          <a:bodyPr/>
          <a:lstStyle/>
          <a:p>
            <a:pPr marL="0" indent="0">
              <a:buFontTx/>
              <a:buNone/>
            </a:pPr>
            <a:r>
              <a:rPr lang="en-GB" sz="2400" dirty="0">
                <a:latin typeface="Arial" charset="0"/>
                <a:ea typeface="MS PGothic" charset="0"/>
              </a:rPr>
              <a:t>Article 5 (3) </a:t>
            </a:r>
            <a:r>
              <a:rPr lang="en-GB" sz="2400" dirty="0" smtClean="0">
                <a:latin typeface="Arial" charset="0"/>
                <a:ea typeface="MS PGothic" charset="0"/>
              </a:rPr>
              <a:t>TEU</a:t>
            </a:r>
          </a:p>
          <a:p>
            <a:pPr marL="0" indent="0">
              <a:buFontTx/>
              <a:buNone/>
            </a:pPr>
            <a:endParaRPr lang="en-GB" sz="2400" dirty="0">
              <a:latin typeface="Arial" charset="0"/>
              <a:ea typeface="MS PGothic" charset="0"/>
            </a:endParaRPr>
          </a:p>
          <a:p>
            <a:pPr marL="0" indent="0">
              <a:buFontTx/>
              <a:buNone/>
            </a:pPr>
            <a:r>
              <a:rPr lang="en-GB" sz="2400" dirty="0">
                <a:latin typeface="Arial" charset="0"/>
                <a:ea typeface="MS PGothic" charset="0"/>
              </a:rPr>
              <a:t>Under the principle of subsidiarity, in areas which </a:t>
            </a:r>
            <a:r>
              <a:rPr lang="en-GB" sz="2400" i="1" dirty="0">
                <a:latin typeface="Arial" charset="0"/>
                <a:ea typeface="MS PGothic" charset="0"/>
              </a:rPr>
              <a:t>do not </a:t>
            </a:r>
            <a:r>
              <a:rPr lang="en-GB" sz="2400" dirty="0">
                <a:latin typeface="Arial" charset="0"/>
                <a:ea typeface="MS PGothic" charset="0"/>
              </a:rPr>
              <a:t>fall within its exclusive competence, the Union shall act only </a:t>
            </a:r>
            <a:r>
              <a:rPr lang="en-GB" sz="2400" i="1" dirty="0">
                <a:solidFill>
                  <a:srgbClr val="FF0000"/>
                </a:solidFill>
                <a:latin typeface="Arial" charset="0"/>
                <a:ea typeface="MS PGothic" charset="0"/>
              </a:rPr>
              <a:t>if and in so far </a:t>
            </a:r>
            <a:r>
              <a:rPr lang="en-GB" sz="2400" dirty="0">
                <a:latin typeface="Arial" charset="0"/>
                <a:ea typeface="MS PGothic" charset="0"/>
              </a:rPr>
              <a:t>as the objectives of the proposed action </a:t>
            </a:r>
            <a:r>
              <a:rPr lang="en-GB" sz="2400" u="sng" dirty="0">
                <a:latin typeface="Arial" charset="0"/>
                <a:ea typeface="MS PGothic" charset="0"/>
              </a:rPr>
              <a:t>cannot be sufficiently achieved by the Member States</a:t>
            </a:r>
            <a:r>
              <a:rPr lang="en-GB" sz="2400" dirty="0">
                <a:latin typeface="Arial" charset="0"/>
                <a:ea typeface="MS PGothic" charset="0"/>
              </a:rPr>
              <a:t>, either at central level or at regional and local level, but can rather</a:t>
            </a:r>
            <a:r>
              <a:rPr lang="en-GB" sz="2400" u="sng" dirty="0">
                <a:latin typeface="Arial" charset="0"/>
                <a:ea typeface="MS PGothic" charset="0"/>
              </a:rPr>
              <a:t>, by reason of the scale or effects of the proposed action, be better achieved at Union level</a:t>
            </a:r>
            <a:r>
              <a:rPr lang="en-GB" sz="2400" dirty="0">
                <a:latin typeface="Arial" charset="0"/>
                <a:ea typeface="MS PGothic" charset="0"/>
              </a:rPr>
              <a:t>.</a:t>
            </a:r>
            <a:endParaRPr lang="en-US" sz="2400" dirty="0">
              <a:latin typeface="Arial" charset="0"/>
              <a:ea typeface="MS PGothic" charset="0"/>
            </a:endParaRPr>
          </a:p>
          <a:p>
            <a:pPr marL="0" indent="0">
              <a:buFontTx/>
              <a:buNone/>
            </a:pPr>
            <a:endParaRPr lang="en-US" dirty="0">
              <a:latin typeface="Arial" charset="0"/>
              <a:ea typeface="MS PGothic" charset="0"/>
            </a:endParaRPr>
          </a:p>
        </p:txBody>
      </p:sp>
    </p:spTree>
    <p:extLst>
      <p:ext uri="{BB962C8B-B14F-4D97-AF65-F5344CB8AC3E}">
        <p14:creationId xmlns:p14="http://schemas.microsoft.com/office/powerpoint/2010/main" val="20092738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a:xfrm>
            <a:off x="909638" y="2362918"/>
            <a:ext cx="7059612" cy="3606082"/>
          </a:xfrm>
        </p:spPr>
        <p:txBody>
          <a:bodyPr/>
          <a:lstStyle/>
          <a:p>
            <a:pPr marL="514350" indent="-514350" algn="just">
              <a:buFont typeface="+mj-lt"/>
              <a:buAutoNum type="arabicPeriod"/>
            </a:pPr>
            <a:r>
              <a:rPr lang="en-US" sz="2400" dirty="0">
                <a:latin typeface="Century Gothic" charset="0"/>
              </a:rPr>
              <a:t>Two tests? “National Insufficiency Test” versus “Comparative Efficiency Test”</a:t>
            </a:r>
          </a:p>
          <a:p>
            <a:pPr marL="514350" indent="-514350" algn="just">
              <a:buFont typeface="+mj-lt"/>
              <a:buAutoNum type="arabicPeriod"/>
            </a:pPr>
            <a:r>
              <a:rPr lang="en-US" sz="2400" dirty="0">
                <a:latin typeface="Century Gothic" charset="0"/>
              </a:rPr>
              <a:t>Two versions? “If and in so far”</a:t>
            </a:r>
            <a:r>
              <a:rPr lang="en-US" altLang="ja-JP" sz="2400" dirty="0">
                <a:latin typeface="Century Gothic" charset="0"/>
              </a:rPr>
              <a:t> following an </a:t>
            </a:r>
            <a:r>
              <a:rPr lang="en-US" sz="2400" dirty="0">
                <a:latin typeface="Century Gothic" charset="0"/>
              </a:rPr>
              <a:t>“</a:t>
            </a:r>
            <a:r>
              <a:rPr lang="en-US" altLang="ja-JP" sz="2400" dirty="0">
                <a:latin typeface="Century Gothic" charset="0"/>
              </a:rPr>
              <a:t>either-or</a:t>
            </a:r>
            <a:r>
              <a:rPr lang="en-US" sz="2400" dirty="0">
                <a:latin typeface="Century Gothic" charset="0"/>
              </a:rPr>
              <a:t>”</a:t>
            </a:r>
            <a:r>
              <a:rPr lang="en-US" altLang="ja-JP" sz="2400" dirty="0">
                <a:latin typeface="Century Gothic" charset="0"/>
              </a:rPr>
              <a:t> logic or rather a </a:t>
            </a:r>
            <a:r>
              <a:rPr lang="en-US" sz="2400" dirty="0">
                <a:latin typeface="Century Gothic" charset="0"/>
              </a:rPr>
              <a:t>“</a:t>
            </a:r>
            <a:r>
              <a:rPr lang="en-US" altLang="ja-JP" sz="2400" dirty="0">
                <a:latin typeface="Century Gothic" charset="0"/>
              </a:rPr>
              <a:t>to what extent</a:t>
            </a:r>
            <a:r>
              <a:rPr lang="en-US" sz="2400" dirty="0">
                <a:latin typeface="Century Gothic" charset="0"/>
              </a:rPr>
              <a:t>”</a:t>
            </a:r>
            <a:r>
              <a:rPr lang="en-US" altLang="ja-JP" sz="2400" dirty="0">
                <a:latin typeface="Century Gothic" charset="0"/>
              </a:rPr>
              <a:t> logic?</a:t>
            </a:r>
          </a:p>
          <a:p>
            <a:pPr marL="514350" indent="-514350" algn="just">
              <a:buFont typeface="+mj-lt"/>
              <a:buAutoNum type="arabicPeriod"/>
            </a:pPr>
            <a:r>
              <a:rPr lang="en-US" sz="2400" dirty="0">
                <a:latin typeface="Century Gothic" charset="0"/>
              </a:rPr>
              <a:t>Collective actions by all Member States?</a:t>
            </a:r>
          </a:p>
          <a:p>
            <a:pPr algn="just">
              <a:buFont typeface="Wingdings" charset="0"/>
              <a:buChar char="q"/>
            </a:pPr>
            <a:endParaRPr lang="en-US" sz="2600" dirty="0">
              <a:latin typeface="Century Gothic" charset="0"/>
            </a:endParaRPr>
          </a:p>
        </p:txBody>
      </p:sp>
      <p:sp>
        <p:nvSpPr>
          <p:cNvPr id="64514" name="Title 2"/>
          <p:cNvSpPr>
            <a:spLocks noGrp="1"/>
          </p:cNvSpPr>
          <p:nvPr>
            <p:ph type="title"/>
          </p:nvPr>
        </p:nvSpPr>
        <p:spPr>
          <a:xfrm>
            <a:off x="685800" y="685800"/>
            <a:ext cx="7543800" cy="817563"/>
          </a:xfrm>
        </p:spPr>
        <p:txBody>
          <a:bodyPr anchor="t"/>
          <a:lstStyle/>
          <a:p>
            <a:pPr algn="ctr"/>
            <a:r>
              <a:rPr lang="en-US" sz="3600">
                <a:latin typeface="Century Gothic" charset="0"/>
              </a:rPr>
              <a:t>Subsidiarity Test: Problems</a:t>
            </a:r>
          </a:p>
        </p:txBody>
      </p:sp>
    </p:spTree>
    <p:extLst>
      <p:ext uri="{BB962C8B-B14F-4D97-AF65-F5344CB8AC3E}">
        <p14:creationId xmlns:p14="http://schemas.microsoft.com/office/powerpoint/2010/main" val="33598615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88913"/>
            <a:ext cx="7772400" cy="1727200"/>
          </a:xfrm>
        </p:spPr>
        <p:txBody>
          <a:bodyPr>
            <a:normAutofit fontScale="90000"/>
          </a:bodyPr>
          <a:lstStyle/>
          <a:p>
            <a:r>
              <a:rPr lang="en-US" sz="3200" i="1" dirty="0">
                <a:latin typeface="Times" charset="0"/>
                <a:ea typeface="MS PGothic" charset="0"/>
              </a:rPr>
              <a:t/>
            </a:r>
            <a:br>
              <a:rPr lang="en-US" sz="3200" i="1" dirty="0">
                <a:latin typeface="Times" charset="0"/>
                <a:ea typeface="MS PGothic" charset="0"/>
              </a:rPr>
            </a:br>
            <a:r>
              <a:rPr lang="en-US" sz="3100" i="1" dirty="0">
                <a:latin typeface="Times" charset="0"/>
                <a:ea typeface="MS PGothic" charset="0"/>
              </a:rPr>
              <a:t>Substantive </a:t>
            </a:r>
            <a:r>
              <a:rPr lang="en-US" sz="3100" i="1" dirty="0" smtClean="0">
                <a:latin typeface="Times" charset="0"/>
                <a:ea typeface="MS PGothic" charset="0"/>
              </a:rPr>
              <a:t>Standard</a:t>
            </a:r>
            <a:r>
              <a:rPr lang="en-US" sz="3100" i="1" dirty="0">
                <a:latin typeface="Times" charset="0"/>
                <a:ea typeface="MS PGothic" charset="0"/>
              </a:rPr>
              <a:t>:</a:t>
            </a:r>
            <a:br>
              <a:rPr lang="en-US" sz="3100" i="1" dirty="0">
                <a:latin typeface="Times" charset="0"/>
                <a:ea typeface="MS PGothic" charset="0"/>
              </a:rPr>
            </a:br>
            <a:r>
              <a:rPr lang="en-US" sz="3100" i="1" dirty="0">
                <a:latin typeface="Times" charset="0"/>
                <a:ea typeface="MS PGothic" charset="0"/>
              </a:rPr>
              <a:t>United Kingdom v Council (Working Time)</a:t>
            </a:r>
            <a:br>
              <a:rPr lang="en-US" sz="3100" i="1" dirty="0">
                <a:latin typeface="Times" charset="0"/>
                <a:ea typeface="MS PGothic" charset="0"/>
              </a:rPr>
            </a:br>
            <a:r>
              <a:rPr lang="en-US" sz="3100" dirty="0">
                <a:latin typeface="Times" charset="0"/>
                <a:ea typeface="MS PGothic" charset="0"/>
              </a:rPr>
              <a:t>Case C-84/94</a:t>
            </a:r>
            <a:r>
              <a:rPr lang="en-US" sz="3100" i="1" dirty="0">
                <a:latin typeface="Times" charset="0"/>
                <a:ea typeface="MS PGothic" charset="0"/>
              </a:rPr>
              <a:t/>
            </a:r>
            <a:br>
              <a:rPr lang="en-US" sz="3100" i="1" dirty="0">
                <a:latin typeface="Times" charset="0"/>
                <a:ea typeface="MS PGothic" charset="0"/>
              </a:rPr>
            </a:br>
            <a:endParaRPr lang="en-US" sz="3100" dirty="0">
              <a:latin typeface="Times" charset="0"/>
              <a:ea typeface="MS PGothic" charset="0"/>
            </a:endParaRPr>
          </a:p>
        </p:txBody>
      </p:sp>
      <p:sp>
        <p:nvSpPr>
          <p:cNvPr id="29699" name="Content Placeholder 2"/>
          <p:cNvSpPr>
            <a:spLocks noGrp="1"/>
          </p:cNvSpPr>
          <p:nvPr>
            <p:ph idx="1"/>
          </p:nvPr>
        </p:nvSpPr>
        <p:spPr>
          <a:xfrm>
            <a:off x="684213" y="1462055"/>
            <a:ext cx="7772400" cy="4343433"/>
          </a:xfrm>
        </p:spPr>
        <p:txBody>
          <a:bodyPr>
            <a:normAutofit lnSpcReduction="10000"/>
          </a:bodyPr>
          <a:lstStyle/>
          <a:p>
            <a:pPr marL="0" indent="0" algn="just">
              <a:buFontTx/>
              <a:buNone/>
            </a:pPr>
            <a:endParaRPr lang="de-DE" sz="2400" b="1" dirty="0">
              <a:latin typeface="Arial" charset="0"/>
              <a:ea typeface="MS PGothic" charset="0"/>
            </a:endParaRPr>
          </a:p>
          <a:p>
            <a:pPr marL="0" indent="0" algn="just">
              <a:buFontTx/>
              <a:buNone/>
            </a:pPr>
            <a:r>
              <a:rPr lang="de-DE" sz="2400" b="1" dirty="0">
                <a:latin typeface="Arial" charset="0"/>
                <a:ea typeface="MS PGothic" charset="0"/>
              </a:rPr>
              <a:t>Choice 1:</a:t>
            </a:r>
            <a:endParaRPr lang="en-US" sz="2400" b="1" dirty="0">
              <a:latin typeface="Arial" charset="0"/>
              <a:ea typeface="MS PGothic" charset="0"/>
            </a:endParaRPr>
          </a:p>
          <a:p>
            <a:pPr marL="0" indent="0" algn="just">
              <a:buFontTx/>
              <a:buNone/>
            </a:pPr>
            <a:r>
              <a:rPr lang="en-US" sz="2400" dirty="0">
                <a:latin typeface="Arial" charset="0"/>
                <a:ea typeface="MS PGothic" charset="0"/>
              </a:rPr>
              <a:t>Once the Council has found that it is necessary to improve the existing level of protection as regards the health and safety of workers and to </a:t>
            </a:r>
            <a:r>
              <a:rPr lang="en-US" sz="2400" i="1" dirty="0">
                <a:latin typeface="Arial" charset="0"/>
                <a:ea typeface="MS PGothic" charset="0"/>
              </a:rPr>
              <a:t>harmonize</a:t>
            </a:r>
            <a:r>
              <a:rPr lang="en-US" sz="2400" dirty="0">
                <a:latin typeface="Arial" charset="0"/>
                <a:ea typeface="MS PGothic" charset="0"/>
              </a:rPr>
              <a:t> the conditions in this area while maintaining the improvements made, achievement of that objective through the imposition of minimum requirements </a:t>
            </a:r>
            <a:r>
              <a:rPr lang="en-US" sz="2400" i="1" dirty="0">
                <a:latin typeface="Arial" charset="0"/>
                <a:ea typeface="MS PGothic" charset="0"/>
              </a:rPr>
              <a:t>necessarily presupposes </a:t>
            </a:r>
            <a:r>
              <a:rPr lang="en-US" sz="2400" dirty="0">
                <a:latin typeface="Arial" charset="0"/>
                <a:ea typeface="MS PGothic" charset="0"/>
              </a:rPr>
              <a:t>Community-wide action, which otherwise, as in this case, leaves the enactment of the detailed implementing provisions required largely to the Member States. </a:t>
            </a:r>
          </a:p>
        </p:txBody>
      </p:sp>
    </p:spTree>
    <p:extLst>
      <p:ext uri="{BB962C8B-B14F-4D97-AF65-F5344CB8AC3E}">
        <p14:creationId xmlns:p14="http://schemas.microsoft.com/office/powerpoint/2010/main" val="9305637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de-DE" dirty="0">
                <a:latin typeface="Times" charset="0"/>
                <a:ea typeface="MS PGothic" charset="0"/>
              </a:rPr>
              <a:t>Choice </a:t>
            </a:r>
            <a:r>
              <a:rPr lang="de-DE" dirty="0" smtClean="0">
                <a:latin typeface="Times" charset="0"/>
                <a:ea typeface="MS PGothic" charset="0"/>
              </a:rPr>
              <a:t>2</a:t>
            </a:r>
            <a:endParaRPr lang="en-US" dirty="0">
              <a:latin typeface="Times" charset="0"/>
              <a:ea typeface="MS PGothic" charset="0"/>
            </a:endParaRPr>
          </a:p>
        </p:txBody>
      </p:sp>
      <p:sp>
        <p:nvSpPr>
          <p:cNvPr id="31747" name="Content Placeholder 2"/>
          <p:cNvSpPr>
            <a:spLocks noGrp="1"/>
          </p:cNvSpPr>
          <p:nvPr>
            <p:ph idx="1"/>
          </p:nvPr>
        </p:nvSpPr>
        <p:spPr>
          <a:xfrm>
            <a:off x="684213" y="2244772"/>
            <a:ext cx="7772400" cy="3560716"/>
          </a:xfrm>
        </p:spPr>
        <p:txBody>
          <a:bodyPr>
            <a:normAutofit/>
          </a:bodyPr>
          <a:lstStyle/>
          <a:p>
            <a:pPr marL="0" indent="0" algn="just">
              <a:buFontTx/>
              <a:buNone/>
            </a:pPr>
            <a:r>
              <a:rPr lang="en-US" dirty="0">
                <a:latin typeface="Arial" charset="0"/>
                <a:ea typeface="MS PGothic" charset="0"/>
              </a:rPr>
              <a:t>‘[T]he Council must be allowed a </a:t>
            </a:r>
            <a:r>
              <a:rPr lang="en-US" i="1" dirty="0">
                <a:latin typeface="Arial" charset="0"/>
                <a:ea typeface="MS PGothic" charset="0"/>
              </a:rPr>
              <a:t>wide discretion </a:t>
            </a:r>
            <a:r>
              <a:rPr lang="en-US" dirty="0">
                <a:latin typeface="Arial" charset="0"/>
                <a:ea typeface="MS PGothic" charset="0"/>
              </a:rPr>
              <a:t>in an area which, as here, involves the legislature in making social policy choices and requires it to carry out complex assessments’. ‘Judicial review of the exercise of that discretion must therefore be limited to examining whether it has been vitiated by manifest error or misuse of powers, or whether the institution concerned has manifestly exceeded the limits of its discretion’</a:t>
            </a:r>
          </a:p>
        </p:txBody>
      </p:sp>
    </p:spTree>
    <p:extLst>
      <p:ext uri="{BB962C8B-B14F-4D97-AF65-F5344CB8AC3E}">
        <p14:creationId xmlns:p14="http://schemas.microsoft.com/office/powerpoint/2010/main" val="4020397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r>
              <a:rPr lang="en-GB" sz="2800" i="1" dirty="0" smtClean="0">
                <a:latin typeface="Times" charset="0"/>
                <a:ea typeface="MS PGothic" charset="0"/>
              </a:rPr>
              <a:t>Subsidiarity: Procedural Standard I</a:t>
            </a:r>
            <a:endParaRPr lang="en-GB" sz="2800" dirty="0">
              <a:latin typeface="Times" charset="0"/>
              <a:ea typeface="MS PGothic" charset="0"/>
            </a:endParaRPr>
          </a:p>
        </p:txBody>
      </p:sp>
      <p:sp>
        <p:nvSpPr>
          <p:cNvPr id="32771" name="Content Placeholder 2"/>
          <p:cNvSpPr>
            <a:spLocks noGrp="1"/>
          </p:cNvSpPr>
          <p:nvPr>
            <p:ph idx="1"/>
          </p:nvPr>
        </p:nvSpPr>
        <p:spPr/>
        <p:txBody>
          <a:bodyPr>
            <a:noAutofit/>
          </a:bodyPr>
          <a:lstStyle/>
          <a:p>
            <a:pPr marL="0" indent="0" algn="just">
              <a:buFontTx/>
              <a:buNone/>
            </a:pPr>
            <a:r>
              <a:rPr lang="en-GB" sz="2000" b="1" dirty="0">
                <a:latin typeface="Times" charset="0"/>
                <a:ea typeface="MS PGothic" charset="0"/>
              </a:rPr>
              <a:t>Lisbon Protocol – Article 6</a:t>
            </a:r>
            <a:endParaRPr lang="en-GB" sz="2000" b="1" dirty="0" smtClean="0">
              <a:latin typeface="Arial" charset="0"/>
              <a:ea typeface="MS PGothic" charset="0"/>
            </a:endParaRPr>
          </a:p>
          <a:p>
            <a:pPr marL="0" indent="0" algn="just">
              <a:buFontTx/>
              <a:buNone/>
            </a:pPr>
            <a:endParaRPr lang="en-GB" sz="2000" dirty="0">
              <a:latin typeface="Arial" charset="0"/>
              <a:ea typeface="MS PGothic" charset="0"/>
            </a:endParaRPr>
          </a:p>
          <a:p>
            <a:pPr marL="0" indent="0" algn="just">
              <a:buFontTx/>
              <a:buNone/>
            </a:pPr>
            <a:r>
              <a:rPr lang="en-GB" sz="2000" dirty="0" smtClean="0">
                <a:latin typeface="Arial" charset="0"/>
                <a:ea typeface="MS PGothic" charset="0"/>
              </a:rPr>
              <a:t>Any </a:t>
            </a:r>
            <a:r>
              <a:rPr lang="en-GB" sz="2000" i="1" dirty="0">
                <a:latin typeface="Arial" charset="0"/>
                <a:ea typeface="MS PGothic" charset="0"/>
              </a:rPr>
              <a:t>national Parliament </a:t>
            </a:r>
            <a:r>
              <a:rPr lang="en-GB" sz="2000" dirty="0">
                <a:latin typeface="Arial" charset="0"/>
                <a:ea typeface="MS PGothic" charset="0"/>
              </a:rPr>
              <a:t>or any chamber of a national Parliament may, within eight weeks from the date of transmission of a draft legislative act, in the official languages of the Union, send to the Presidents of the European Parliament, the Council and the Commission a reasoned opinion stating why it considers that the draft in question does not comply with the principle of subsidiarity. It will be for each national Parliament or each chamber of a national Parliament to consult, where appropriate, regional parliaments with legislative powers.</a:t>
            </a:r>
            <a:endParaRPr lang="en-US" sz="2000" dirty="0">
              <a:latin typeface="Arial" charset="0"/>
              <a:ea typeface="MS PGothic" charset="0"/>
            </a:endParaRPr>
          </a:p>
        </p:txBody>
      </p:sp>
    </p:spTree>
    <p:extLst>
      <p:ext uri="{BB962C8B-B14F-4D97-AF65-F5344CB8AC3E}">
        <p14:creationId xmlns:p14="http://schemas.microsoft.com/office/powerpoint/2010/main" val="33748834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GB" sz="2800" i="1" dirty="0">
                <a:latin typeface="Times" charset="0"/>
                <a:ea typeface="MS PGothic" charset="0"/>
              </a:rPr>
              <a:t>Subsidiarity: Procedural Standard I</a:t>
            </a:r>
            <a:endParaRPr lang="en-US" sz="2800" dirty="0">
              <a:latin typeface="Times" charset="0"/>
              <a:ea typeface="MS PGothic" charset="0"/>
            </a:endParaRPr>
          </a:p>
        </p:txBody>
      </p:sp>
      <p:sp>
        <p:nvSpPr>
          <p:cNvPr id="33795" name="Content Placeholder 2"/>
          <p:cNvSpPr>
            <a:spLocks noGrp="1"/>
          </p:cNvSpPr>
          <p:nvPr>
            <p:ph idx="1"/>
          </p:nvPr>
        </p:nvSpPr>
        <p:spPr/>
        <p:txBody>
          <a:bodyPr>
            <a:normAutofit fontScale="92500" lnSpcReduction="10000"/>
          </a:bodyPr>
          <a:lstStyle/>
          <a:p>
            <a:pPr marL="0" indent="0" algn="just">
              <a:buNone/>
            </a:pPr>
            <a:r>
              <a:rPr lang="de-DE" b="1" dirty="0" err="1">
                <a:latin typeface="Times" charset="0"/>
                <a:ea typeface="MS PGothic" charset="0"/>
              </a:rPr>
              <a:t>Lisbon</a:t>
            </a:r>
            <a:r>
              <a:rPr lang="de-DE" b="1" dirty="0">
                <a:latin typeface="Times" charset="0"/>
                <a:ea typeface="MS PGothic" charset="0"/>
              </a:rPr>
              <a:t> Protocol – </a:t>
            </a:r>
            <a:r>
              <a:rPr lang="de-DE" b="1" dirty="0" err="1">
                <a:latin typeface="Times" charset="0"/>
                <a:ea typeface="MS PGothic" charset="0"/>
              </a:rPr>
              <a:t>Article</a:t>
            </a:r>
            <a:r>
              <a:rPr lang="de-DE" b="1" dirty="0">
                <a:latin typeface="Times" charset="0"/>
                <a:ea typeface="MS PGothic" charset="0"/>
              </a:rPr>
              <a:t> </a:t>
            </a:r>
            <a:r>
              <a:rPr lang="de-DE" b="1" dirty="0" smtClean="0">
                <a:latin typeface="Times" charset="0"/>
                <a:ea typeface="MS PGothic" charset="0"/>
              </a:rPr>
              <a:t>7 </a:t>
            </a:r>
          </a:p>
          <a:p>
            <a:pPr marL="0" indent="0" algn="just">
              <a:buNone/>
            </a:pPr>
            <a:endParaRPr lang="en-US" dirty="0">
              <a:latin typeface="Times" charset="0"/>
              <a:ea typeface="MS PGothic" charset="0"/>
            </a:endParaRPr>
          </a:p>
          <a:p>
            <a:pPr marL="0" indent="0" algn="just">
              <a:buFontTx/>
              <a:buNone/>
            </a:pPr>
            <a:r>
              <a:rPr lang="ja-JP" altLang="en-GB" sz="2400" dirty="0" smtClean="0">
                <a:latin typeface="Arial" charset="0"/>
                <a:ea typeface="MS PGothic" charset="0"/>
              </a:rPr>
              <a:t>“</a:t>
            </a:r>
            <a:r>
              <a:rPr lang="en-GB" altLang="ja-JP" sz="2400" dirty="0">
                <a:latin typeface="Arial" charset="0"/>
                <a:ea typeface="MS PGothic" charset="0"/>
              </a:rPr>
              <a:t>Each </a:t>
            </a:r>
            <a:r>
              <a:rPr lang="en-GB" altLang="ja-JP" sz="2400" i="1" dirty="0">
                <a:latin typeface="Arial" charset="0"/>
                <a:ea typeface="MS PGothic" charset="0"/>
              </a:rPr>
              <a:t>national Parliament </a:t>
            </a:r>
            <a:r>
              <a:rPr lang="en-GB" altLang="ja-JP" sz="2400" dirty="0">
                <a:latin typeface="Arial" charset="0"/>
                <a:ea typeface="MS PGothic" charset="0"/>
              </a:rPr>
              <a:t>shall have two votes, shared out on the basis of the national Parliamentary system. In the case of a bicameral Parliamentary system, each of the two chambers shall have one vote.</a:t>
            </a:r>
          </a:p>
          <a:p>
            <a:pPr marL="0" indent="0" algn="just">
              <a:buFontTx/>
              <a:buNone/>
            </a:pPr>
            <a:r>
              <a:rPr lang="en-GB" sz="2400" dirty="0">
                <a:latin typeface="Arial" charset="0"/>
                <a:ea typeface="MS PGothic" charset="0"/>
              </a:rPr>
              <a:t>Where reasoned opinions on a draft legislative act</a:t>
            </a:r>
            <a:r>
              <a:rPr lang="ja-JP" altLang="en-GB" sz="2400" dirty="0">
                <a:latin typeface="Arial" charset="0"/>
                <a:ea typeface="MS PGothic" charset="0"/>
              </a:rPr>
              <a:t>’</a:t>
            </a:r>
            <a:r>
              <a:rPr lang="en-GB" altLang="ja-JP" sz="2400" dirty="0">
                <a:latin typeface="Arial" charset="0"/>
                <a:ea typeface="MS PGothic" charset="0"/>
              </a:rPr>
              <a:t>s non-compliance with the principle of subsidiarity represent at least </a:t>
            </a:r>
            <a:r>
              <a:rPr lang="en-GB" altLang="ja-JP" sz="2400" i="1" dirty="0">
                <a:latin typeface="Arial" charset="0"/>
                <a:ea typeface="MS PGothic" charset="0"/>
              </a:rPr>
              <a:t>one third </a:t>
            </a:r>
            <a:r>
              <a:rPr lang="en-GB" altLang="ja-JP" sz="2400" dirty="0">
                <a:latin typeface="Arial" charset="0"/>
                <a:ea typeface="MS PGothic" charset="0"/>
              </a:rPr>
              <a:t>of all the votes allocated to the national Parliaments in accordance with the second subparagraph of paragraph 1, the draft must be reviewed.</a:t>
            </a:r>
            <a:endParaRPr lang="en-US" sz="2400" dirty="0">
              <a:latin typeface="Arial" charset="0"/>
              <a:ea typeface="MS PGothic" charset="0"/>
            </a:endParaRPr>
          </a:p>
        </p:txBody>
      </p:sp>
    </p:spTree>
    <p:extLst>
      <p:ext uri="{BB962C8B-B14F-4D97-AF65-F5344CB8AC3E}">
        <p14:creationId xmlns:p14="http://schemas.microsoft.com/office/powerpoint/2010/main" val="40026381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042988" y="1027113"/>
            <a:ext cx="7024687" cy="687387"/>
          </a:xfrm>
        </p:spPr>
        <p:txBody>
          <a:bodyPr>
            <a:normAutofit fontScale="90000"/>
          </a:bodyPr>
          <a:lstStyle/>
          <a:p>
            <a:r>
              <a:rPr lang="en-US">
                <a:latin typeface="Century Gothic" charset="0"/>
              </a:rPr>
              <a:t>A Political Solution?</a:t>
            </a:r>
          </a:p>
        </p:txBody>
      </p:sp>
      <p:sp>
        <p:nvSpPr>
          <p:cNvPr id="74754" name="Content Placeholder 2"/>
          <p:cNvSpPr>
            <a:spLocks noGrp="1"/>
          </p:cNvSpPr>
          <p:nvPr>
            <p:ph idx="1"/>
          </p:nvPr>
        </p:nvSpPr>
        <p:spPr>
          <a:xfrm>
            <a:off x="1042988" y="2209800"/>
            <a:ext cx="6777037" cy="3241675"/>
          </a:xfrm>
        </p:spPr>
        <p:txBody>
          <a:bodyPr>
            <a:normAutofit lnSpcReduction="10000"/>
          </a:bodyPr>
          <a:lstStyle/>
          <a:p>
            <a:pPr>
              <a:spcBef>
                <a:spcPts val="0"/>
              </a:spcBef>
              <a:spcAft>
                <a:spcPts val="600"/>
              </a:spcAft>
            </a:pPr>
            <a:r>
              <a:rPr lang="en-US" dirty="0">
                <a:latin typeface="Garamond"/>
                <a:cs typeface="Garamond"/>
              </a:rPr>
              <a:t>“Yellow Card” Mechanism (special legislative procedures</a:t>
            </a:r>
            <a:r>
              <a:rPr lang="en-US" dirty="0" smtClean="0">
                <a:latin typeface="Garamond"/>
                <a:cs typeface="Garamond"/>
              </a:rPr>
              <a:t>)</a:t>
            </a:r>
            <a:endParaRPr lang="en-US" dirty="0">
              <a:latin typeface="Garamond"/>
              <a:cs typeface="Garamond"/>
            </a:endParaRPr>
          </a:p>
          <a:p>
            <a:pPr>
              <a:spcBef>
                <a:spcPts val="0"/>
              </a:spcBef>
              <a:spcAft>
                <a:spcPts val="600"/>
              </a:spcAft>
            </a:pPr>
            <a:r>
              <a:rPr lang="en-US" dirty="0">
                <a:latin typeface="Garamond"/>
                <a:cs typeface="Garamond"/>
              </a:rPr>
              <a:t>“Orange Card” Mechanism (ordinary legislative procedure”, but no “Red Card” Mechanism, but current discussion in the United Kingdom</a:t>
            </a:r>
            <a:r>
              <a:rPr lang="en-US" dirty="0" smtClean="0">
                <a:latin typeface="Garamond"/>
                <a:cs typeface="Garamond"/>
              </a:rPr>
              <a:t>…</a:t>
            </a:r>
            <a:endParaRPr lang="en-US" dirty="0">
              <a:latin typeface="Garamond"/>
              <a:cs typeface="Garamond"/>
            </a:endParaRPr>
          </a:p>
          <a:p>
            <a:pPr>
              <a:spcBef>
                <a:spcPts val="0"/>
              </a:spcBef>
              <a:spcAft>
                <a:spcPts val="600"/>
              </a:spcAft>
            </a:pPr>
            <a:r>
              <a:rPr lang="en-US" dirty="0">
                <a:latin typeface="Garamond"/>
                <a:cs typeface="Garamond"/>
              </a:rPr>
              <a:t>First application: </a:t>
            </a:r>
            <a:r>
              <a:rPr lang="en-US" dirty="0" err="1">
                <a:latin typeface="Garamond"/>
                <a:cs typeface="Garamond"/>
              </a:rPr>
              <a:t>Monti</a:t>
            </a:r>
            <a:r>
              <a:rPr lang="en-US" dirty="0">
                <a:latin typeface="Garamond"/>
                <a:cs typeface="Garamond"/>
              </a:rPr>
              <a:t> II Regulation= </a:t>
            </a:r>
            <a:r>
              <a:rPr lang="en-US" sz="2000" dirty="0">
                <a:latin typeface="Garamond"/>
                <a:cs typeface="Garamond"/>
              </a:rPr>
              <a:t>Commission's Proposal for a Council regulation on the exercise of the right to take collective action within the context of the freedom of establishment and the freedom to provide services.</a:t>
            </a:r>
          </a:p>
        </p:txBody>
      </p:sp>
    </p:spTree>
    <p:extLst>
      <p:ext uri="{BB962C8B-B14F-4D97-AF65-F5344CB8AC3E}">
        <p14:creationId xmlns:p14="http://schemas.microsoft.com/office/powerpoint/2010/main" val="768507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042988" y="781229"/>
            <a:ext cx="7024687" cy="750887"/>
          </a:xfrm>
        </p:spPr>
        <p:txBody>
          <a:bodyPr>
            <a:noAutofit/>
          </a:bodyPr>
          <a:lstStyle/>
          <a:p>
            <a:r>
              <a:rPr lang="en-GB" sz="4400" dirty="0">
                <a:solidFill>
                  <a:srgbClr val="000000"/>
                </a:solidFill>
                <a:latin typeface="Times" charset="0"/>
              </a:rPr>
              <a:t>Better Subsidiarity Review</a:t>
            </a:r>
          </a:p>
        </p:txBody>
      </p:sp>
      <p:sp>
        <p:nvSpPr>
          <p:cNvPr id="75778" name="Content Placeholder 2"/>
          <p:cNvSpPr>
            <a:spLocks noGrp="1"/>
          </p:cNvSpPr>
          <p:nvPr>
            <p:ph idx="1"/>
          </p:nvPr>
        </p:nvSpPr>
        <p:spPr>
          <a:xfrm>
            <a:off x="1042988" y="2457861"/>
            <a:ext cx="6777037" cy="2927350"/>
          </a:xfrm>
        </p:spPr>
        <p:txBody>
          <a:bodyPr/>
          <a:lstStyle/>
          <a:p>
            <a:r>
              <a:rPr lang="en-GB" dirty="0">
                <a:latin typeface="Garamond"/>
                <a:cs typeface="Garamond"/>
              </a:rPr>
              <a:t>Ex ante judicial Review?</a:t>
            </a:r>
          </a:p>
          <a:p>
            <a:r>
              <a:rPr lang="en-GB" dirty="0">
                <a:latin typeface="Garamond"/>
                <a:cs typeface="Garamond"/>
              </a:rPr>
              <a:t>„Subsidiarity Court“?</a:t>
            </a:r>
          </a:p>
          <a:p>
            <a:r>
              <a:rPr lang="en-GB" dirty="0">
                <a:latin typeface="Garamond"/>
                <a:cs typeface="Garamond"/>
              </a:rPr>
              <a:t>„Clear Statement Rules“ imposed on the Union legislator?</a:t>
            </a:r>
          </a:p>
          <a:p>
            <a:r>
              <a:rPr lang="en-GB" dirty="0">
                <a:latin typeface="Garamond"/>
                <a:cs typeface="Garamond"/>
              </a:rPr>
              <a:t>More judicial “activism” (on behalf of the States)?</a:t>
            </a:r>
          </a:p>
        </p:txBody>
      </p:sp>
    </p:spTree>
    <p:extLst>
      <p:ext uri="{BB962C8B-B14F-4D97-AF65-F5344CB8AC3E}">
        <p14:creationId xmlns:p14="http://schemas.microsoft.com/office/powerpoint/2010/main" val="240022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1042988" y="1281113"/>
            <a:ext cx="7129462" cy="4421187"/>
          </a:xfrm>
        </p:spPr>
        <p:txBody>
          <a:bodyPr>
            <a:normAutofit lnSpcReduction="10000"/>
          </a:bodyPr>
          <a:lstStyle/>
          <a:p>
            <a:pPr marL="69850" indent="0">
              <a:buFont typeface="Wingdings 2" charset="0"/>
              <a:buNone/>
            </a:pPr>
            <a:r>
              <a:rPr lang="en-GB" sz="2200" b="1" i="1">
                <a:latin typeface="Garamond" charset="0"/>
                <a:ea typeface="MS PGothic" charset="0"/>
              </a:rPr>
              <a:t>Federal Constitutionalism: “We, the Peoples”?</a:t>
            </a:r>
          </a:p>
          <a:p>
            <a:pPr marL="69850" indent="0">
              <a:buFont typeface="Wingdings 2" charset="0"/>
              <a:buNone/>
            </a:pPr>
            <a:endParaRPr lang="en-GB" sz="2000">
              <a:latin typeface="Century Gothic" charset="0"/>
              <a:ea typeface="MS PGothic" charset="0"/>
            </a:endParaRPr>
          </a:p>
          <a:p>
            <a:pPr marL="69850" indent="0">
              <a:buFont typeface="Wingdings 2" charset="0"/>
              <a:buNone/>
            </a:pPr>
            <a:r>
              <a:rPr lang="en-GB" sz="2000" b="1">
                <a:latin typeface="Garamond" charset="0"/>
                <a:ea typeface="MS PGothic" charset="0"/>
              </a:rPr>
              <a:t>James Madison</a:t>
            </a:r>
            <a:r>
              <a:rPr lang="en-GB" sz="2000">
                <a:latin typeface="Garamond" charset="0"/>
                <a:ea typeface="MS PGothic" charset="0"/>
              </a:rPr>
              <a:t>:</a:t>
            </a:r>
          </a:p>
          <a:p>
            <a:pPr marL="69850" indent="0">
              <a:buFont typeface="Wingdings 2" charset="0"/>
              <a:buNone/>
            </a:pPr>
            <a:endParaRPr lang="en-GB" sz="2000">
              <a:latin typeface="Garamond" charset="0"/>
              <a:ea typeface="MS PGothic" charset="0"/>
            </a:endParaRPr>
          </a:p>
          <a:p>
            <a:pPr marL="69850" indent="0">
              <a:buFont typeface="Wingdings 2" charset="0"/>
              <a:buNone/>
            </a:pPr>
            <a:r>
              <a:rPr lang="en-GB" sz="2000">
                <a:latin typeface="Garamond" charset="0"/>
                <a:ea typeface="MS PGothic" charset="0"/>
              </a:rPr>
              <a:t>The 1787 Constitution had thus been ratified ‘by the people, not as individuals composing one entire nation, </a:t>
            </a:r>
            <a:r>
              <a:rPr lang="en-GB" sz="2000" i="1">
                <a:latin typeface="Garamond" charset="0"/>
                <a:ea typeface="MS PGothic" charset="0"/>
              </a:rPr>
              <a:t>but as composing the distinct and independent States to which they respectively belong</a:t>
            </a:r>
            <a:r>
              <a:rPr lang="en-GB" sz="2000">
                <a:latin typeface="Garamond" charset="0"/>
                <a:ea typeface="MS PGothic" charset="0"/>
              </a:rPr>
              <a:t>’.</a:t>
            </a:r>
            <a:r>
              <a:rPr lang="en-US" sz="2000">
                <a:latin typeface="Garamond" charset="0"/>
                <a:ea typeface="MS PGothic" charset="0"/>
              </a:rPr>
              <a:t> </a:t>
            </a:r>
          </a:p>
          <a:p>
            <a:pPr marL="69850" indent="0">
              <a:buFont typeface="Wingdings 2" charset="0"/>
              <a:buNone/>
            </a:pPr>
            <a:r>
              <a:rPr lang="en-GB" sz="2000">
                <a:latin typeface="Garamond" charset="0"/>
                <a:ea typeface="MS PGothic" charset="0"/>
              </a:rPr>
              <a:t>‘</a:t>
            </a:r>
            <a:r>
              <a:rPr lang="en-GB" altLang="ja-JP" sz="2000">
                <a:latin typeface="Garamond" charset="0"/>
                <a:ea typeface="MS PGothic" charset="0"/>
              </a:rPr>
              <a:t>Each State, in ratifying the Constitution, [was] considered as a sovereign body, independent of all others, and only to be bound by its own voluntary act.</a:t>
            </a:r>
            <a:r>
              <a:rPr lang="en-GB" sz="2000">
                <a:latin typeface="Garamond" charset="0"/>
                <a:ea typeface="MS PGothic" charset="0"/>
              </a:rPr>
              <a:t>’</a:t>
            </a:r>
            <a:r>
              <a:rPr lang="en-GB" altLang="ja-JP" sz="2000">
                <a:latin typeface="Garamond" charset="0"/>
                <a:ea typeface="MS PGothic" charset="0"/>
              </a:rPr>
              <a:t> The 1787 Constitution was thus </a:t>
            </a:r>
            <a:r>
              <a:rPr lang="en-GB" sz="2000">
                <a:latin typeface="Garamond" charset="0"/>
                <a:ea typeface="MS PGothic" charset="0"/>
              </a:rPr>
              <a:t>‘</a:t>
            </a:r>
            <a:r>
              <a:rPr lang="en-GB" altLang="ja-JP" sz="2000">
                <a:latin typeface="Garamond" charset="0"/>
                <a:ea typeface="MS PGothic" charset="0"/>
              </a:rPr>
              <a:t>a[n] [international], and not a national act</a:t>
            </a:r>
            <a:r>
              <a:rPr lang="en-GB" sz="2000">
                <a:latin typeface="Garamond" charset="0"/>
                <a:ea typeface="MS PGothic" charset="0"/>
              </a:rPr>
              <a:t>’</a:t>
            </a:r>
            <a:r>
              <a:rPr lang="en-US" altLang="ja-JP" sz="2000">
                <a:latin typeface="Garamond" charset="0"/>
                <a:ea typeface="MS PGothic" charset="0"/>
              </a:rPr>
              <a:t> </a:t>
            </a:r>
            <a:endParaRPr lang="en-GB" altLang="ja-JP" sz="2000">
              <a:latin typeface="Garamond" charset="0"/>
              <a:ea typeface="MS PGothic" charset="0"/>
            </a:endParaRPr>
          </a:p>
          <a:p>
            <a:pPr marL="69850" indent="0">
              <a:buFont typeface="Wingdings 2" charset="0"/>
              <a:buNone/>
            </a:pPr>
            <a:endParaRPr lang="en-GB" sz="2000">
              <a:latin typeface="Century Gothic" charset="0"/>
              <a:ea typeface="MS PGothic" charset="0"/>
            </a:endParaRPr>
          </a:p>
          <a:p>
            <a:pPr marL="69850" indent="0">
              <a:buFont typeface="Wingdings 2" charset="0"/>
              <a:buNone/>
            </a:pPr>
            <a:r>
              <a:rPr lang="en-GB">
                <a:latin typeface="Century Gothic" charset="0"/>
                <a:ea typeface="MS PGothic" charset="0"/>
              </a:rPr>
              <a:t> </a:t>
            </a:r>
            <a:endParaRPr lang="en-US">
              <a:latin typeface="Century Gothic" charset="0"/>
              <a:ea typeface="MS PGothic" charset="0"/>
            </a:endParaRPr>
          </a:p>
        </p:txBody>
      </p:sp>
    </p:spTree>
    <p:extLst>
      <p:ext uri="{BB962C8B-B14F-4D97-AF65-F5344CB8AC3E}">
        <p14:creationId xmlns:p14="http://schemas.microsoft.com/office/powerpoint/2010/main" val="1832563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sz="3200" dirty="0" smtClean="0"/>
              <a:t>b. Complementary Competences</a:t>
            </a:r>
            <a:endParaRPr lang="en-US" sz="3200" dirty="0"/>
          </a:p>
        </p:txBody>
      </p:sp>
      <p:pic>
        <p:nvPicPr>
          <p:cNvPr id="4" name="Content Placeholder 3"/>
          <p:cNvPicPr>
            <a:picLocks noGrp="1" noChangeAspect="1"/>
          </p:cNvPicPr>
          <p:nvPr/>
        </p:nvPicPr>
        <p:blipFill>
          <a:blip r:embed="rId2">
            <a:extLst>
              <a:ext uri="{28A0092B-C50C-407E-A947-70E740481C1C}">
                <a14:useLocalDpi xmlns:a14="http://schemas.microsoft.com/office/drawing/2010/main" val="0"/>
              </a:ext>
            </a:extLst>
          </a:blip>
          <a:srcRect t="-42735" b="-42735"/>
          <a:stretch>
            <a:fillRect/>
          </a:stretch>
        </p:blipFill>
        <p:spPr>
          <a:xfrm>
            <a:off x="216694" y="2043113"/>
            <a:ext cx="8297862" cy="4295775"/>
          </a:xfrm>
          <a:prstGeom prst="rect">
            <a:avLst/>
          </a:prstGeom>
        </p:spPr>
      </p:pic>
    </p:spTree>
    <p:extLst>
      <p:ext uri="{BB962C8B-B14F-4D97-AF65-F5344CB8AC3E}">
        <p14:creationId xmlns:p14="http://schemas.microsoft.com/office/powerpoint/2010/main" val="4600157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en-US" sz="2200" dirty="0"/>
              <a:t>The method of </a:t>
            </a:r>
            <a:r>
              <a:rPr lang="en-US" sz="2200" dirty="0">
                <a:solidFill>
                  <a:srgbClr val="FF0000"/>
                </a:solidFill>
              </a:rPr>
              <a:t>constitutionally </a:t>
            </a:r>
            <a:r>
              <a:rPr lang="en-US" sz="2200" dirty="0" smtClean="0">
                <a:solidFill>
                  <a:srgbClr val="FF0000"/>
                </a:solidFill>
              </a:rPr>
              <a:t>fixing minimum harmonization </a:t>
            </a:r>
            <a:r>
              <a:rPr lang="en-US" sz="2200" dirty="0"/>
              <a:t>emerged for the </a:t>
            </a:r>
            <a:r>
              <a:rPr lang="en-US" sz="2200" dirty="0" smtClean="0"/>
              <a:t>first </a:t>
            </a:r>
            <a:r>
              <a:rPr lang="en-US" sz="2200" dirty="0"/>
              <a:t>time in relation to </a:t>
            </a:r>
            <a:r>
              <a:rPr lang="en-US" sz="2200" b="1" dirty="0">
                <a:solidFill>
                  <a:schemeClr val="tx1"/>
                </a:solidFill>
              </a:rPr>
              <a:t>environmental</a:t>
            </a:r>
            <a:r>
              <a:rPr lang="en-US" sz="2200" dirty="0">
                <a:solidFill>
                  <a:schemeClr val="tx1"/>
                </a:solidFill>
              </a:rPr>
              <a:t> </a:t>
            </a:r>
            <a:r>
              <a:rPr lang="en-US" sz="2200" dirty="0" smtClean="0">
                <a:solidFill>
                  <a:schemeClr val="tx1"/>
                </a:solidFill>
              </a:rPr>
              <a:t>and </a:t>
            </a:r>
            <a:r>
              <a:rPr lang="en-US" sz="2200" b="1" dirty="0" smtClean="0">
                <a:solidFill>
                  <a:schemeClr val="tx1"/>
                </a:solidFill>
              </a:rPr>
              <a:t>social </a:t>
            </a:r>
            <a:r>
              <a:rPr lang="en-US" sz="2200" b="1" dirty="0">
                <a:solidFill>
                  <a:schemeClr val="tx1"/>
                </a:solidFill>
              </a:rPr>
              <a:t>policy</a:t>
            </a:r>
            <a:r>
              <a:rPr lang="en-US" sz="2200" dirty="0"/>
              <a:t>. Subsequent amendments have extended this technique to </a:t>
            </a:r>
            <a:r>
              <a:rPr lang="en-US" sz="2200" dirty="0" smtClean="0"/>
              <a:t>other areas</a:t>
            </a:r>
            <a:r>
              <a:rPr lang="en-US" sz="2200" dirty="0"/>
              <a:t>. The constitutional relationship between the European and </a:t>
            </a:r>
            <a:r>
              <a:rPr lang="en-US" sz="2200" dirty="0" smtClean="0"/>
              <a:t>the national </a:t>
            </a:r>
            <a:r>
              <a:rPr lang="en-US" sz="2200" dirty="0"/>
              <a:t>legislator is here relatively straightforward: the Treaty </a:t>
            </a:r>
            <a:r>
              <a:rPr lang="en-US" sz="2200" dirty="0" smtClean="0"/>
              <a:t>guarantee the </a:t>
            </a:r>
            <a:r>
              <a:rPr lang="en-US" sz="2200" dirty="0"/>
              <a:t>ability of the national legislator to adopt higher standards. The </a:t>
            </a:r>
            <a:r>
              <a:rPr lang="en-US" sz="2200" dirty="0" smtClean="0"/>
              <a:t>legislative cooperation </a:t>
            </a:r>
            <a:r>
              <a:rPr lang="en-US" sz="2200" dirty="0"/>
              <a:t>is thus a result of the constitutional structure of the </a:t>
            </a:r>
            <a:r>
              <a:rPr lang="en-US" sz="2200" dirty="0" smtClean="0"/>
              <a:t>competence as </a:t>
            </a:r>
            <a:r>
              <a:rPr lang="en-US" sz="2200" dirty="0"/>
              <a:t>such. This particularity sets them apart from ‘normal’ </a:t>
            </a:r>
            <a:r>
              <a:rPr lang="en-US" sz="2200" dirty="0" smtClean="0"/>
              <a:t>shared competences.</a:t>
            </a:r>
          </a:p>
          <a:p>
            <a:pPr marL="0" indent="0">
              <a:buNone/>
            </a:pPr>
            <a:endParaRPr lang="en-US" dirty="0"/>
          </a:p>
        </p:txBody>
      </p:sp>
      <p:sp>
        <p:nvSpPr>
          <p:cNvPr id="3" name="Title 2"/>
          <p:cNvSpPr>
            <a:spLocks noGrp="1"/>
          </p:cNvSpPr>
          <p:nvPr>
            <p:ph type="title"/>
          </p:nvPr>
        </p:nvSpPr>
        <p:spPr/>
        <p:txBody>
          <a:bodyPr/>
          <a:lstStyle/>
          <a:p>
            <a:r>
              <a:rPr lang="en-US" sz="3200" dirty="0" smtClean="0"/>
              <a:t>Complementary Competences: Origins I</a:t>
            </a:r>
            <a:endParaRPr lang="en-US" sz="3200" dirty="0"/>
          </a:p>
        </p:txBody>
      </p:sp>
    </p:spTree>
    <p:extLst>
      <p:ext uri="{BB962C8B-B14F-4D97-AF65-F5344CB8AC3E}">
        <p14:creationId xmlns:p14="http://schemas.microsoft.com/office/powerpoint/2010/main" val="19079490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dirty="0"/>
              <a:t>According to </a:t>
            </a:r>
            <a:r>
              <a:rPr lang="en-GB" dirty="0">
                <a:solidFill>
                  <a:srgbClr val="FF6600"/>
                </a:solidFill>
              </a:rPr>
              <a:t>Article 193 TFEU</a:t>
            </a:r>
            <a:r>
              <a:rPr lang="en-GB" dirty="0"/>
              <a:t>, European laws “shall not prevent any Member State from maintaining or introducing </a:t>
            </a:r>
            <a:r>
              <a:rPr lang="en-GB" dirty="0">
                <a:solidFill>
                  <a:srgbClr val="FF6600"/>
                </a:solidFill>
              </a:rPr>
              <a:t>more stringent protective measures</a:t>
            </a:r>
            <a:r>
              <a:rPr lang="en-GB" dirty="0"/>
              <a:t>”. Union laws are consequently confined to laying down minimum standards that must permit national ‘opt-ups’.</a:t>
            </a:r>
            <a:r>
              <a:rPr lang="en-US" dirty="0"/>
              <a:t> </a:t>
            </a:r>
            <a:endParaRPr lang="en-US" dirty="0" smtClean="0"/>
          </a:p>
          <a:p>
            <a:pPr marL="0" indent="0">
              <a:buNone/>
            </a:pPr>
            <a:endParaRPr lang="en-US" dirty="0" smtClean="0"/>
          </a:p>
          <a:p>
            <a:pPr marL="0" indent="0">
              <a:buNone/>
            </a:pPr>
            <a:r>
              <a:rPr lang="en-GB" dirty="0" smtClean="0"/>
              <a:t>The </a:t>
            </a:r>
            <a:r>
              <a:rPr lang="en-GB" b="1" dirty="0"/>
              <a:t>central question </a:t>
            </a:r>
            <a:r>
              <a:rPr lang="en-GB" dirty="0"/>
              <a:t>however is this: must all EU environmental laws be minimum harmonisation measures; or does Article 193 TFEU only ‘softly’ require the Union legislator to leave some – abstractly defined – legislative space to the national legislators? Surprisingly, after almost three decades of constitutional practice, the issue has not been definitely resolved. </a:t>
            </a:r>
            <a:endParaRPr lang="en-US" dirty="0"/>
          </a:p>
        </p:txBody>
      </p:sp>
      <p:sp>
        <p:nvSpPr>
          <p:cNvPr id="3" name="Title 2"/>
          <p:cNvSpPr>
            <a:spLocks noGrp="1"/>
          </p:cNvSpPr>
          <p:nvPr>
            <p:ph type="title"/>
          </p:nvPr>
        </p:nvSpPr>
        <p:spPr/>
        <p:txBody>
          <a:bodyPr/>
          <a:lstStyle/>
          <a:p>
            <a:r>
              <a:rPr lang="en-US" sz="3200" dirty="0" smtClean="0"/>
              <a:t>Example: Environmental Policy</a:t>
            </a:r>
            <a:endParaRPr lang="en-US" sz="3200" dirty="0"/>
          </a:p>
        </p:txBody>
      </p:sp>
    </p:spTree>
    <p:extLst>
      <p:ext uri="{BB962C8B-B14F-4D97-AF65-F5344CB8AC3E}">
        <p14:creationId xmlns:p14="http://schemas.microsoft.com/office/powerpoint/2010/main" val="1887255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14600"/>
            <a:ext cx="7745505" cy="3611562"/>
          </a:xfrm>
        </p:spPr>
        <p:txBody>
          <a:bodyPr>
            <a:normAutofit/>
          </a:bodyPr>
          <a:lstStyle/>
          <a:p>
            <a:pPr marL="0" indent="0" algn="just">
              <a:buNone/>
            </a:pPr>
            <a:r>
              <a:rPr lang="en-GB" sz="2000" dirty="0" smtClean="0"/>
              <a:t>Two </a:t>
            </a:r>
            <a:r>
              <a:rPr lang="en-GB" sz="2000" dirty="0"/>
              <a:t>views are possible. According to a first view, Article 193 will not constitutionally prevent the Union legislator from adopting specific legislative acts that totally harmonise all matters within their scope.</a:t>
            </a:r>
            <a:r>
              <a:rPr lang="en-US" sz="2000" dirty="0"/>
              <a:t> </a:t>
            </a:r>
            <a:r>
              <a:rPr lang="en-GB" sz="2000" dirty="0"/>
              <a:t>This first view therefore only deposits a strong </a:t>
            </a:r>
            <a:r>
              <a:rPr lang="en-GB" sz="2000" i="1" dirty="0"/>
              <a:t>presumption </a:t>
            </a:r>
            <a:r>
              <a:rPr lang="en-GB" sz="2000" dirty="0"/>
              <a:t>against field preemption – codified in Article 193; while the Union legislator faces no absolute </a:t>
            </a:r>
            <a:r>
              <a:rPr lang="en-GB" sz="2000" i="1" dirty="0"/>
              <a:t>constitutional limitation </a:t>
            </a:r>
            <a:r>
              <a:rPr lang="en-GB" sz="2000" dirty="0"/>
              <a:t>to exhaustively harmonise a specific environmental issue. </a:t>
            </a:r>
            <a:r>
              <a:rPr lang="en-GB" sz="2000" dirty="0" smtClean="0"/>
              <a:t>By </a:t>
            </a:r>
            <a:r>
              <a:rPr lang="en-GB" sz="2000" dirty="0"/>
              <a:t>contrast, a second view argues that Article 193 TFEU refers to every single piece of European legislation. Each Union act must thus leave a degree of legislative space to the national </a:t>
            </a:r>
            <a:r>
              <a:rPr lang="en-GB" sz="2000" dirty="0" smtClean="0"/>
              <a:t>legislators</a:t>
            </a:r>
            <a:r>
              <a:rPr lang="en-US" sz="2000" dirty="0" smtClean="0"/>
              <a:t>.</a:t>
            </a:r>
            <a:endParaRPr lang="en-US" sz="2000" dirty="0"/>
          </a:p>
        </p:txBody>
      </p:sp>
      <p:sp>
        <p:nvSpPr>
          <p:cNvPr id="3" name="Title 2"/>
          <p:cNvSpPr>
            <a:spLocks noGrp="1"/>
          </p:cNvSpPr>
          <p:nvPr>
            <p:ph type="title"/>
          </p:nvPr>
        </p:nvSpPr>
        <p:spPr/>
        <p:txBody>
          <a:bodyPr/>
          <a:lstStyle/>
          <a:p>
            <a:r>
              <a:rPr lang="en-US" sz="3200" dirty="0" smtClean="0"/>
              <a:t>Two Views…</a:t>
            </a:r>
            <a:endParaRPr lang="en-US" sz="3200" dirty="0"/>
          </a:p>
        </p:txBody>
      </p:sp>
    </p:spTree>
    <p:extLst>
      <p:ext uri="{BB962C8B-B14F-4D97-AF65-F5344CB8AC3E}">
        <p14:creationId xmlns:p14="http://schemas.microsoft.com/office/powerpoint/2010/main" val="539271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“It should be noted in this regard that European Union rules do not seek to effect complete harmonisation in the area of the environment. Article 14 of the Birds Directive provides that Member States may introduce stricter protective measures than those provided for under that directive. </a:t>
            </a:r>
            <a:r>
              <a:rPr lang="en-US" i="1" dirty="0"/>
              <a:t>There is no provision in the Habitats Directive that is equivalent to Article 14 of the Birds Directive. Nevertheless, since that directive was adopted on the basis of Article 192 TFEU, it should be noted that Article 193 TFEU provides that Member States may adopt more stringent protective </a:t>
            </a:r>
            <a:r>
              <a:rPr lang="en-US" i="1" dirty="0" smtClean="0"/>
              <a:t>measures….</a:t>
            </a:r>
            <a:endParaRPr lang="en-US" dirty="0"/>
          </a:p>
        </p:txBody>
      </p:sp>
      <p:sp>
        <p:nvSpPr>
          <p:cNvPr id="3" name="Title 2"/>
          <p:cNvSpPr>
            <a:spLocks noGrp="1"/>
          </p:cNvSpPr>
          <p:nvPr>
            <p:ph type="title"/>
          </p:nvPr>
        </p:nvSpPr>
        <p:spPr/>
        <p:txBody>
          <a:bodyPr/>
          <a:lstStyle/>
          <a:p>
            <a:r>
              <a:rPr lang="en-GB" sz="2800" i="1" dirty="0" err="1"/>
              <a:t>Azienda</a:t>
            </a:r>
            <a:r>
              <a:rPr lang="en-GB" sz="2800" i="1" dirty="0"/>
              <a:t> Agro-</a:t>
            </a:r>
            <a:r>
              <a:rPr lang="en-GB" sz="2800" i="1" dirty="0" err="1"/>
              <a:t>Zootecnica</a:t>
            </a:r>
            <a:r>
              <a:rPr lang="en-GB" sz="2800" i="1" dirty="0"/>
              <a:t> </a:t>
            </a:r>
            <a:r>
              <a:rPr lang="en-GB" sz="2800" i="1" dirty="0" err="1" smtClean="0"/>
              <a:t>Franchini</a:t>
            </a:r>
            <a:r>
              <a:rPr lang="en-GB" sz="2800" i="1" dirty="0" smtClean="0"/>
              <a:t>, </a:t>
            </a:r>
            <a:r>
              <a:rPr lang="en-US" sz="2800" dirty="0"/>
              <a:t>Case C-2/10 </a:t>
            </a:r>
            <a:r>
              <a:rPr lang="en-US" sz="2800" dirty="0" smtClean="0"/>
              <a:t> </a:t>
            </a:r>
            <a:endParaRPr lang="en-US" sz="2800" dirty="0"/>
          </a:p>
        </p:txBody>
      </p:sp>
    </p:spTree>
    <p:extLst>
      <p:ext uri="{BB962C8B-B14F-4D97-AF65-F5344CB8AC3E}">
        <p14:creationId xmlns:p14="http://schemas.microsoft.com/office/powerpoint/2010/main" val="2281011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US" sz="2200" dirty="0"/>
              <a:t>A second variant of constitutionally enshrined cooperative </a:t>
            </a:r>
            <a:r>
              <a:rPr lang="en-US" sz="2200" dirty="0" smtClean="0"/>
              <a:t>federalism appears </a:t>
            </a:r>
            <a:r>
              <a:rPr lang="en-US" sz="2200" dirty="0"/>
              <a:t>with the Maastricht Treaty. Instead of referring to ‘</a:t>
            </a:r>
            <a:r>
              <a:rPr lang="en-US" sz="2200" dirty="0" smtClean="0"/>
              <a:t>minimum’ standards</a:t>
            </a:r>
            <a:r>
              <a:rPr lang="en-US" sz="2200" dirty="0"/>
              <a:t>, the Treaty characterizes the power of the Community </a:t>
            </a:r>
            <a:r>
              <a:rPr lang="en-US" sz="2200" dirty="0" smtClean="0"/>
              <a:t>legislator as </a:t>
            </a:r>
            <a:r>
              <a:rPr lang="en-US" sz="2200" dirty="0"/>
              <a:t>‘complementing’ or ‘supplementing’ national action. The contours </a:t>
            </a:r>
            <a:r>
              <a:rPr lang="en-US" sz="2200" dirty="0" smtClean="0"/>
              <a:t>of this </a:t>
            </a:r>
            <a:r>
              <a:rPr lang="en-US" sz="2200" dirty="0"/>
              <a:t>type of competence are still largely unexplored, especially as some </a:t>
            </a:r>
            <a:r>
              <a:rPr lang="en-US" sz="2200" dirty="0" smtClean="0"/>
              <a:t>of these </a:t>
            </a:r>
            <a:r>
              <a:rPr lang="en-US" sz="2200" dirty="0"/>
              <a:t>competences introduce the concept of ‘incentive measures’ </a:t>
            </a:r>
            <a:r>
              <a:rPr lang="en-US" sz="2200" dirty="0" smtClean="0"/>
              <a:t>that may </a:t>
            </a:r>
            <a:r>
              <a:rPr lang="en-US" sz="2200" dirty="0"/>
              <a:t>exclude all harmonization within the </a:t>
            </a:r>
            <a:r>
              <a:rPr lang="en-US" sz="2200" dirty="0" smtClean="0"/>
              <a:t>field</a:t>
            </a:r>
            <a:endParaRPr lang="en-US" sz="2200" dirty="0"/>
          </a:p>
        </p:txBody>
      </p:sp>
      <p:sp>
        <p:nvSpPr>
          <p:cNvPr id="3" name="Title 2"/>
          <p:cNvSpPr>
            <a:spLocks noGrp="1"/>
          </p:cNvSpPr>
          <p:nvPr>
            <p:ph type="title"/>
          </p:nvPr>
        </p:nvSpPr>
        <p:spPr/>
        <p:txBody>
          <a:bodyPr/>
          <a:lstStyle/>
          <a:p>
            <a:r>
              <a:rPr lang="en-US" sz="3200" dirty="0" smtClean="0"/>
              <a:t>Complementary Competences: Origins II</a:t>
            </a:r>
            <a:endParaRPr lang="en-US" sz="3200" dirty="0"/>
          </a:p>
        </p:txBody>
      </p:sp>
    </p:spTree>
    <p:extLst>
      <p:ext uri="{BB962C8B-B14F-4D97-AF65-F5344CB8AC3E}">
        <p14:creationId xmlns:p14="http://schemas.microsoft.com/office/powerpoint/2010/main" val="33450218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b="1" dirty="0"/>
              <a:t>Article 168(1) and (2) TFEU </a:t>
            </a:r>
            <a:endParaRPr lang="en-GB" b="1" dirty="0" smtClean="0"/>
          </a:p>
          <a:p>
            <a:pPr marL="0" indent="0">
              <a:buNone/>
            </a:pPr>
            <a:endParaRPr lang="en-GB" dirty="0" smtClean="0"/>
          </a:p>
          <a:p>
            <a:pPr marL="0" indent="0">
              <a:buNone/>
            </a:pPr>
            <a:r>
              <a:rPr lang="en-GB" dirty="0" smtClean="0"/>
              <a:t>“</a:t>
            </a:r>
            <a:r>
              <a:rPr lang="en-GB" dirty="0"/>
              <a:t>Union action, which shall </a:t>
            </a:r>
            <a:r>
              <a:rPr lang="en-GB" i="1" dirty="0"/>
              <a:t>complement</a:t>
            </a:r>
            <a:r>
              <a:rPr lang="en-GB" dirty="0"/>
              <a:t> national policies, shall be directed towards improving public health, preventing physical and mental illness and diseases, and obviating sources of danger to physical and mental health. (...) The Union shall encourage cooperation between the Member States in the areas referred to in this Article and, if necessary, lend support to their action. </a:t>
            </a:r>
            <a:r>
              <a:rPr lang="en-GB" i="1" dirty="0"/>
              <a:t>It shall in particular encourage cooperation between the Member States to improve the complementarity of their health services in cross-border areas.</a:t>
            </a:r>
            <a:r>
              <a:rPr lang="en-GB" dirty="0"/>
              <a:t>”</a:t>
            </a:r>
            <a:r>
              <a:rPr lang="en-US" dirty="0"/>
              <a:t> </a:t>
            </a:r>
          </a:p>
        </p:txBody>
      </p:sp>
      <p:sp>
        <p:nvSpPr>
          <p:cNvPr id="3" name="Title 2"/>
          <p:cNvSpPr>
            <a:spLocks noGrp="1"/>
          </p:cNvSpPr>
          <p:nvPr>
            <p:ph type="title"/>
          </p:nvPr>
        </p:nvSpPr>
        <p:spPr/>
        <p:txBody>
          <a:bodyPr/>
          <a:lstStyle/>
          <a:p>
            <a:r>
              <a:rPr lang="en-US" sz="3200" dirty="0" smtClean="0"/>
              <a:t>An Example: Public Health </a:t>
            </a:r>
            <a:endParaRPr lang="en-US" sz="3200" dirty="0"/>
          </a:p>
        </p:txBody>
      </p:sp>
    </p:spTree>
    <p:extLst>
      <p:ext uri="{BB962C8B-B14F-4D97-AF65-F5344CB8AC3E}">
        <p14:creationId xmlns:p14="http://schemas.microsoft.com/office/powerpoint/2010/main" val="736316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GB" dirty="0"/>
              <a:t>The contours of this competence type are largely unexplored by jurisprudence. However, after the Lisbon reform, it appears to be a defining characteristic of complementary competences that they do ‘</a:t>
            </a:r>
            <a:r>
              <a:rPr lang="en-GB" i="1" dirty="0"/>
              <a:t>not entail harmonisation</a:t>
            </a:r>
            <a:r>
              <a:rPr lang="en-GB" dirty="0"/>
              <a:t> of Member States’ laws or regulations</a:t>
            </a:r>
            <a:r>
              <a:rPr lang="en-GB" dirty="0" smtClean="0"/>
              <a:t>’</a:t>
            </a:r>
            <a:r>
              <a:rPr lang="en-US" dirty="0" smtClean="0"/>
              <a:t>. </a:t>
            </a:r>
            <a:r>
              <a:rPr lang="en-GB" dirty="0" smtClean="0"/>
              <a:t>The </a:t>
            </a:r>
            <a:r>
              <a:rPr lang="en-GB" dirty="0"/>
              <a:t>formulation suggests the Union’s intent to guarantee legislative space to the Member States. </a:t>
            </a:r>
            <a:r>
              <a:rPr lang="en-US" dirty="0"/>
              <a:t> </a:t>
            </a:r>
            <a:r>
              <a:rPr lang="en-GB" dirty="0" smtClean="0"/>
              <a:t>But </a:t>
            </a:r>
            <a:r>
              <a:rPr lang="en-GB" dirty="0"/>
              <a:t>what exactly is the prohibition of harmonisation supposed to mean? </a:t>
            </a:r>
            <a:endParaRPr lang="en-US" dirty="0"/>
          </a:p>
        </p:txBody>
      </p:sp>
      <p:sp>
        <p:nvSpPr>
          <p:cNvPr id="3" name="Title 2"/>
          <p:cNvSpPr>
            <a:spLocks noGrp="1"/>
          </p:cNvSpPr>
          <p:nvPr>
            <p:ph type="title"/>
          </p:nvPr>
        </p:nvSpPr>
        <p:spPr/>
        <p:txBody>
          <a:bodyPr/>
          <a:lstStyle/>
          <a:p>
            <a:r>
              <a:rPr lang="en-US" dirty="0" smtClean="0"/>
              <a:t>?????</a:t>
            </a:r>
            <a:endParaRPr lang="en-US" dirty="0"/>
          </a:p>
        </p:txBody>
      </p:sp>
    </p:spTree>
    <p:extLst>
      <p:ext uri="{BB962C8B-B14F-4D97-AF65-F5344CB8AC3E}">
        <p14:creationId xmlns:p14="http://schemas.microsoft.com/office/powerpoint/2010/main" val="25715230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711" y="2526750"/>
            <a:ext cx="7447706" cy="3071834"/>
          </a:xfrm>
          <a:prstGeom prst="rect">
            <a:avLst/>
          </a:prstGeom>
        </p:spPr>
      </p:pic>
      <p:sp>
        <p:nvSpPr>
          <p:cNvPr id="8" name="Title 2"/>
          <p:cNvSpPr txBox="1">
            <a:spLocks/>
          </p:cNvSpPr>
          <p:nvPr/>
        </p:nvSpPr>
        <p:spPr>
          <a:xfrm>
            <a:off x="954616" y="963083"/>
            <a:ext cx="7543800" cy="74295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smtClean="0"/>
              <a:t>Conclusion… </a:t>
            </a:r>
            <a:endParaRPr lang="en-US" sz="3600" dirty="0"/>
          </a:p>
        </p:txBody>
      </p:sp>
    </p:spTree>
    <p:extLst>
      <p:ext uri="{BB962C8B-B14F-4D97-AF65-F5344CB8AC3E}">
        <p14:creationId xmlns:p14="http://schemas.microsoft.com/office/powerpoint/2010/main" val="13988488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 is to look at the external relations aspects of the changing structure of European law. For here we find a predominantly dual federalism… the reasons for this are… but even here, there are signs of a more cooperative relationship… but this is for another time…</a:t>
            </a:r>
          </a:p>
          <a:p>
            <a:pPr marL="0" indent="0">
              <a:buNone/>
            </a:pPr>
            <a:endParaRPr lang="en-US" dirty="0"/>
          </a:p>
          <a:p>
            <a:pPr marL="0" indent="0">
              <a:buNone/>
            </a:pPr>
            <a:endParaRPr lang="en-US" dirty="0" smtClean="0"/>
          </a:p>
          <a:p>
            <a:pPr marL="0" indent="0">
              <a:buNone/>
            </a:pPr>
            <a:r>
              <a:rPr lang="en-US" dirty="0" smtClean="0"/>
              <a:t>Thank you, and goodbye!</a:t>
            </a:r>
            <a:endParaRPr lang="en-US" dirty="0"/>
          </a:p>
        </p:txBody>
      </p:sp>
      <p:sp>
        <p:nvSpPr>
          <p:cNvPr id="3" name="Title 2"/>
          <p:cNvSpPr>
            <a:spLocks noGrp="1"/>
          </p:cNvSpPr>
          <p:nvPr>
            <p:ph type="title"/>
          </p:nvPr>
        </p:nvSpPr>
        <p:spPr/>
        <p:txBody>
          <a:bodyPr/>
          <a:lstStyle/>
          <a:p>
            <a:r>
              <a:rPr lang="en-US" sz="3200" dirty="0" smtClean="0"/>
              <a:t>What we didn’t do…</a:t>
            </a:r>
            <a:endParaRPr lang="en-US" sz="3200" dirty="0"/>
          </a:p>
        </p:txBody>
      </p:sp>
    </p:spTree>
    <p:extLst>
      <p:ext uri="{BB962C8B-B14F-4D97-AF65-F5344CB8AC3E}">
        <p14:creationId xmlns:p14="http://schemas.microsoft.com/office/powerpoint/2010/main" val="369382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190</TotalTime>
  <Words>6475</Words>
  <Application>Microsoft Macintosh PowerPoint</Application>
  <PresentationFormat>On-screen Show (4:3)</PresentationFormat>
  <Paragraphs>364</Paragraphs>
  <Slides>99</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99</vt:i4>
      </vt:variant>
    </vt:vector>
  </HeadingPairs>
  <TitlesOfParts>
    <vt:vector size="113" baseType="lpstr">
      <vt:lpstr>Book Antiqua</vt:lpstr>
      <vt:lpstr>Calibri</vt:lpstr>
      <vt:lpstr>Century Gothic</vt:lpstr>
      <vt:lpstr>Garamond</vt:lpstr>
      <vt:lpstr>HGS明朝E</vt:lpstr>
      <vt:lpstr>MS PGothic</vt:lpstr>
      <vt:lpstr>ＭＳ Ｐゴシック</vt:lpstr>
      <vt:lpstr>Symbol</vt:lpstr>
      <vt:lpstr>Times</vt:lpstr>
      <vt:lpstr>Times New Roman</vt:lpstr>
      <vt:lpstr>Wingdings</vt:lpstr>
      <vt:lpstr>Wingdings 2</vt:lpstr>
      <vt:lpstr>Arial</vt:lpstr>
      <vt:lpstr>Hardcover</vt:lpstr>
      <vt:lpstr>PowerPoint Presentation</vt:lpstr>
      <vt:lpstr>Introduction</vt:lpstr>
      <vt:lpstr>Treaty establishing a Constitution for Europe</vt:lpstr>
      <vt:lpstr>Federalist No.39 (1)</vt:lpstr>
      <vt:lpstr>Federalist No.39 (2)</vt:lpstr>
      <vt:lpstr>Federalist No.39 (3)</vt:lpstr>
      <vt:lpstr>Foundational: We the Peoples?</vt:lpstr>
      <vt:lpstr>PowerPoint Presentation</vt:lpstr>
      <vt:lpstr>PowerPoint Presentation</vt:lpstr>
      <vt:lpstr>PowerPoint Presentation</vt:lpstr>
      <vt:lpstr>Foundations II: Leaving…</vt:lpstr>
      <vt:lpstr>Foundations III : Supremacy</vt:lpstr>
      <vt:lpstr>Costa v ENEL (1964)</vt:lpstr>
      <vt:lpstr>German Supreme Court: “So-long I”</vt:lpstr>
      <vt:lpstr>German Supreme Court: “Maastricht”</vt:lpstr>
      <vt:lpstr>Constitutional Pluralism (Walker)</vt:lpstr>
      <vt:lpstr>Institutional Dimension</vt:lpstr>
      <vt:lpstr>European Legislature</vt:lpstr>
      <vt:lpstr>European Executive </vt:lpstr>
      <vt:lpstr>European Judiciary</vt:lpstr>
      <vt:lpstr>Financial Institution(s)</vt:lpstr>
      <vt:lpstr>Functional Dimension </vt:lpstr>
      <vt:lpstr>Van Gend en Loos, Case 26/62 </vt:lpstr>
      <vt:lpstr>Division of Powers</vt:lpstr>
      <vt:lpstr>The EU/TFEU Treaties</vt:lpstr>
      <vt:lpstr>PowerPoint Presentation</vt:lpstr>
      <vt:lpstr>What about the executive powers?</vt:lpstr>
      <vt:lpstr>Article 114 TFEU</vt:lpstr>
      <vt:lpstr>Germany v Council (Product Safety Directive) Case C-359/92</vt:lpstr>
      <vt:lpstr>Article 352 TFEU</vt:lpstr>
      <vt:lpstr>Decentralization Model…?</vt:lpstr>
      <vt:lpstr>Judicial Competences?</vt:lpstr>
      <vt:lpstr>Union Competences: 2 traditional ones</vt:lpstr>
      <vt:lpstr>… 2 plus 1 non-traditional ones…</vt:lpstr>
      <vt:lpstr>PowerPoint Presentation</vt:lpstr>
      <vt:lpstr>Exclusive Competences: Article 3</vt:lpstr>
      <vt:lpstr>Shared Competences (Art. 4)</vt:lpstr>
      <vt:lpstr>Coordinating Competences (Art. 5)</vt:lpstr>
      <vt:lpstr>Complementary Competences (Art. 6)</vt:lpstr>
      <vt:lpstr>External Competences</vt:lpstr>
      <vt:lpstr>ERTA</vt:lpstr>
      <vt:lpstr>Article 216 TFEU</vt:lpstr>
      <vt:lpstr>PowerPoint Presentation</vt:lpstr>
      <vt:lpstr>3. Nature of External Competences</vt:lpstr>
      <vt:lpstr>PowerPoint Presentation</vt:lpstr>
      <vt:lpstr>Exclusive Competences (Art. 3)</vt:lpstr>
      <vt:lpstr>Shared Competence (Art.4)</vt:lpstr>
      <vt:lpstr>… yet:</vt:lpstr>
      <vt:lpstr>CFSP Competence?</vt:lpstr>
      <vt:lpstr>Subsequently Exclusive Competences</vt:lpstr>
      <vt:lpstr>Article 3(2): Three Situations</vt:lpstr>
      <vt:lpstr>Part I… Conclusions…</vt:lpstr>
      <vt:lpstr>Today: Part II</vt:lpstr>
      <vt:lpstr>What we are not talking about … I</vt:lpstr>
      <vt:lpstr>What we are not talking about … II</vt:lpstr>
      <vt:lpstr>What we are not talking about … III</vt:lpstr>
      <vt:lpstr>What we are not talking about … I</vt:lpstr>
      <vt:lpstr>What we are not talking about … II</vt:lpstr>
      <vt:lpstr>EU Law: From Dual to Cooperative Federalism?</vt:lpstr>
      <vt:lpstr>Why legislative exclusivity is decisive…   </vt:lpstr>
      <vt:lpstr>A. The Decline of National Exclusive Powers</vt:lpstr>
      <vt:lpstr>Title: Social Policy</vt:lpstr>
      <vt:lpstr>UK v Council, Case 84/94</vt:lpstr>
      <vt:lpstr>General Competences I</vt:lpstr>
      <vt:lpstr>Textbook Illustration</vt:lpstr>
      <vt:lpstr>Opinion 2/94 (ECHR Accession)</vt:lpstr>
      <vt:lpstr>General Competences II</vt:lpstr>
      <vt:lpstr> Famous Challenges to Legal Acts</vt:lpstr>
      <vt:lpstr>Germany v Parliament &amp; Council (Tobacco Advertising), Case 376/98</vt:lpstr>
      <vt:lpstr>B. Rising Legislative Overlap?</vt:lpstr>
      <vt:lpstr>Union Harmonization….</vt:lpstr>
      <vt:lpstr>Old approach to harmonization I</vt:lpstr>
      <vt:lpstr>Old approach to harmonization II</vt:lpstr>
      <vt:lpstr>New Approach to Harmonization I</vt:lpstr>
      <vt:lpstr>….an example:  Gallaher, Case C-11/92</vt:lpstr>
      <vt:lpstr>Interim Conclusion…</vt:lpstr>
      <vt:lpstr>C. Cooperation Constitutionalised?</vt:lpstr>
      <vt:lpstr>EU Subsidiarity </vt:lpstr>
      <vt:lpstr>EU Subsidiarity  Report on European Union (1975)</vt:lpstr>
      <vt:lpstr>Single European Act (1987)</vt:lpstr>
      <vt:lpstr>Edinburgh Guidelines (1992)</vt:lpstr>
      <vt:lpstr>Subsidiarity (Maastricht/Lisbon)</vt:lpstr>
      <vt:lpstr>Subsidiarity Test: Problems</vt:lpstr>
      <vt:lpstr> Substantive Standard: United Kingdom v Council (Working Time) Case C-84/94 </vt:lpstr>
      <vt:lpstr>Choice 2</vt:lpstr>
      <vt:lpstr>Subsidiarity: Procedural Standard I</vt:lpstr>
      <vt:lpstr>Subsidiarity: Procedural Standard I</vt:lpstr>
      <vt:lpstr>A Political Solution?</vt:lpstr>
      <vt:lpstr>Better Subsidiarity Review</vt:lpstr>
      <vt:lpstr>b. Complementary Competences</vt:lpstr>
      <vt:lpstr>Complementary Competences: Origins I</vt:lpstr>
      <vt:lpstr>Example: Environmental Policy</vt:lpstr>
      <vt:lpstr>Two Views…</vt:lpstr>
      <vt:lpstr>Azienda Agro-Zootecnica Franchini, Case C-2/10  </vt:lpstr>
      <vt:lpstr>Complementary Competences: Origins II</vt:lpstr>
      <vt:lpstr>An Example: Public Health </vt:lpstr>
      <vt:lpstr>?????</vt:lpstr>
      <vt:lpstr>PowerPoint Presentation</vt:lpstr>
      <vt:lpstr>What we didn’t do…</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Federalism The Division of Legislative Competences</dc:title>
  <dc:creator>GUASTAFERRO B.</dc:creator>
  <cp:lastModifiedBy>Robert Schuetze</cp:lastModifiedBy>
  <cp:revision>140</cp:revision>
  <cp:lastPrinted>2015-12-12T20:42:00Z</cp:lastPrinted>
  <dcterms:created xsi:type="dcterms:W3CDTF">2006-08-16T00:00:00Z</dcterms:created>
  <dcterms:modified xsi:type="dcterms:W3CDTF">2017-03-28T12:18:41Z</dcterms:modified>
</cp:coreProperties>
</file>